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letter"/>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80" autoAdjust="0"/>
  </p:normalViewPr>
  <p:slideViewPr>
    <p:cSldViewPr snapToGrid="0">
      <p:cViewPr varScale="1">
        <p:scale>
          <a:sx n="85" d="100"/>
          <a:sy n="85" d="100"/>
        </p:scale>
        <p:origin x="30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71752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47433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64981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3CBC20-7DD1-423A-BD3B-9AE146196F06}" type="datetimeFigureOut">
              <a:rPr lang="en-GB" smtClean="0"/>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3303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F3CBC20-7DD1-423A-BD3B-9AE146196F06}" type="datetimeFigureOut">
              <a:rPr lang="en-GB" smtClean="0"/>
              <a:t>06/07/2018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01488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3CBC20-7DD1-423A-BD3B-9AE146196F06}" type="datetimeFigureOut">
              <a:rPr lang="en-GB" smtClean="0"/>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05482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3CBC20-7DD1-423A-BD3B-9AE146196F06}" type="datetimeFigureOut">
              <a:rPr lang="en-GB" smtClean="0"/>
              <a:t>06/07/2018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156064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3CBC20-7DD1-423A-BD3B-9AE146196F06}" type="datetimeFigureOut">
              <a:rPr lang="en-GB" smtClean="0"/>
              <a:t>06/07/2018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2761104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CBC20-7DD1-423A-BD3B-9AE146196F06}" type="datetimeFigureOut">
              <a:rPr lang="en-GB" smtClean="0"/>
              <a:t>06/07/2018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429562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342726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F3CBC20-7DD1-423A-BD3B-9AE146196F06}" type="datetimeFigureOut">
              <a:rPr lang="en-GB" smtClean="0"/>
              <a:t>06/07/2018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185D8-FF66-4D5C-AB48-75DA03862392}" type="slidenum">
              <a:rPr lang="en-GB" smtClean="0"/>
              <a:t>‹#›</a:t>
            </a:fld>
            <a:endParaRPr lang="en-GB"/>
          </a:p>
        </p:txBody>
      </p:sp>
    </p:spTree>
    <p:extLst>
      <p:ext uri="{BB962C8B-B14F-4D97-AF65-F5344CB8AC3E}">
        <p14:creationId xmlns:p14="http://schemas.microsoft.com/office/powerpoint/2010/main" val="3550447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F3CBC20-7DD1-423A-BD3B-9AE146196F06}" type="datetimeFigureOut">
              <a:rPr lang="en-GB" smtClean="0"/>
              <a:t>06/07/2018</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94185D8-FF66-4D5C-AB48-75DA03862392}" type="slidenum">
              <a:rPr lang="en-GB" smtClean="0"/>
              <a:t>‹#›</a:t>
            </a:fld>
            <a:endParaRPr lang="en-GB"/>
          </a:p>
        </p:txBody>
      </p:sp>
    </p:spTree>
    <p:extLst>
      <p:ext uri="{BB962C8B-B14F-4D97-AF65-F5344CB8AC3E}">
        <p14:creationId xmlns:p14="http://schemas.microsoft.com/office/powerpoint/2010/main" val="1699091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7: July 2018</a:t>
            </a:r>
          </a:p>
        </p:txBody>
      </p:sp>
      <p:sp>
        <p:nvSpPr>
          <p:cNvPr id="8" name="TextBox 7">
            <a:extLst>
              <a:ext uri="{FF2B5EF4-FFF2-40B4-BE49-F238E27FC236}">
                <a16:creationId xmlns:a16="http://schemas.microsoft.com/office/drawing/2014/main" id="{8C662569-4E3A-4CDA-8A6D-EA5981A84CC7}"/>
              </a:ext>
            </a:extLst>
          </p:cNvPr>
          <p:cNvSpPr txBox="1"/>
          <p:nvPr/>
        </p:nvSpPr>
        <p:spPr>
          <a:xfrm>
            <a:off x="485775" y="1995487"/>
            <a:ext cx="1876425" cy="3205163"/>
          </a:xfrm>
          <a:prstGeom prst="rect">
            <a:avLst/>
          </a:prstGeom>
          <a:noFill/>
        </p:spPr>
        <p:txBody>
          <a:bodyPr wrap="square" rtlCol="0">
            <a:spAutoFit/>
          </a:bodyPr>
          <a:lstStyle/>
          <a:p>
            <a:endParaRPr lang="en-GB" dirty="0"/>
          </a:p>
        </p:txBody>
      </p:sp>
      <p:graphicFrame>
        <p:nvGraphicFramePr>
          <p:cNvPr id="9" name="Table 8">
            <a:extLst>
              <a:ext uri="{FF2B5EF4-FFF2-40B4-BE49-F238E27FC236}">
                <a16:creationId xmlns:a16="http://schemas.microsoft.com/office/drawing/2014/main" id="{82E02D33-102F-4B93-90CF-34625557773D}"/>
              </a:ext>
            </a:extLst>
          </p:cNvPr>
          <p:cNvGraphicFramePr>
            <a:graphicFrameLocks noGrp="1"/>
          </p:cNvGraphicFramePr>
          <p:nvPr>
            <p:extLst>
              <p:ext uri="{D42A27DB-BD31-4B8C-83A1-F6EECF244321}">
                <p14:modId xmlns:p14="http://schemas.microsoft.com/office/powerpoint/2010/main" val="3232974041"/>
              </p:ext>
            </p:extLst>
          </p:nvPr>
        </p:nvGraphicFramePr>
        <p:xfrm>
          <a:off x="390524" y="1995487"/>
          <a:ext cx="2228851" cy="4139193"/>
        </p:xfrm>
        <a:graphic>
          <a:graphicData uri="http://schemas.openxmlformats.org/drawingml/2006/table">
            <a:tbl>
              <a:tblPr firstRow="1" firstCol="1" bandRow="1">
                <a:tableStyleId>{5C22544A-7EE6-4342-B048-85BDC9FD1C3A}</a:tableStyleId>
              </a:tblPr>
              <a:tblGrid>
                <a:gridCol w="2228851">
                  <a:extLst>
                    <a:ext uri="{9D8B030D-6E8A-4147-A177-3AD203B41FA5}">
                      <a16:colId xmlns:a16="http://schemas.microsoft.com/office/drawing/2014/main" val="1292087617"/>
                    </a:ext>
                  </a:extLst>
                </a:gridCol>
              </a:tblGrid>
              <a:tr h="3480169">
                <a:tc>
                  <a:txBody>
                    <a:bodyPr/>
                    <a:lstStyle/>
                    <a:p>
                      <a:pPr marL="182880" marR="182880">
                        <a:lnSpc>
                          <a:spcPct val="90000"/>
                        </a:lnSpc>
                        <a:spcAft>
                          <a:spcPts val="900"/>
                        </a:spcAft>
                      </a:pPr>
                      <a:r>
                        <a:rPr lang="en-US" sz="800" kern="100" cap="all" dirty="0">
                          <a:effectLst/>
                        </a:rPr>
                        <a:t>headlines</a:t>
                      </a:r>
                      <a:endParaRPr lang="en-GB" sz="800" kern="100" cap="all" dirty="0">
                        <a:effectLst/>
                      </a:endParaRPr>
                    </a:p>
                    <a:p>
                      <a:pPr marL="182880" marR="182880">
                        <a:lnSpc>
                          <a:spcPct val="130000"/>
                        </a:lnSpc>
                        <a:spcAft>
                          <a:spcPts val="900"/>
                        </a:spcAft>
                      </a:pPr>
                      <a:r>
                        <a:rPr lang="en-US" sz="800" kern="100" dirty="0">
                          <a:effectLst/>
                        </a:rPr>
                        <a:t> New Tenants and Tenant Moves</a:t>
                      </a:r>
                      <a:endParaRPr lang="en-GB" sz="800" kern="100" dirty="0">
                        <a:effectLst/>
                      </a:endParaRPr>
                    </a:p>
                    <a:p>
                      <a:pPr marL="182880" marR="182880">
                        <a:lnSpc>
                          <a:spcPct val="130000"/>
                        </a:lnSpc>
                        <a:spcAft>
                          <a:spcPts val="900"/>
                        </a:spcAft>
                      </a:pPr>
                      <a:r>
                        <a:rPr lang="en-US" sz="800" kern="100" dirty="0">
                          <a:effectLst/>
                        </a:rPr>
                        <a:t>GDPR</a:t>
                      </a:r>
                      <a:endParaRPr lang="en-GB" sz="800" kern="100" dirty="0">
                        <a:effectLst/>
                      </a:endParaRPr>
                    </a:p>
                    <a:p>
                      <a:pPr marL="182880" marR="182880">
                        <a:lnSpc>
                          <a:spcPct val="130000"/>
                        </a:lnSpc>
                        <a:spcAft>
                          <a:spcPts val="900"/>
                        </a:spcAft>
                      </a:pPr>
                      <a:r>
                        <a:rPr lang="en-US" sz="800" kern="100" dirty="0">
                          <a:effectLst/>
                        </a:rPr>
                        <a:t> Seminars</a:t>
                      </a:r>
                      <a:endParaRPr lang="en-GB" sz="800" kern="100" dirty="0">
                        <a:effectLst/>
                      </a:endParaRPr>
                    </a:p>
                    <a:p>
                      <a:pPr marL="182880" marR="182880">
                        <a:lnSpc>
                          <a:spcPct val="130000"/>
                        </a:lnSpc>
                        <a:spcAft>
                          <a:spcPts val="900"/>
                        </a:spcAft>
                      </a:pPr>
                      <a:r>
                        <a:rPr lang="en-US" sz="800" kern="100" dirty="0">
                          <a:effectLst/>
                        </a:rPr>
                        <a:t>Business Rates Update </a:t>
                      </a:r>
                      <a:endParaRPr lang="en-GB" sz="800" kern="100" dirty="0">
                        <a:effectLst/>
                      </a:endParaRPr>
                    </a:p>
                    <a:p>
                      <a:pPr marL="182880" marR="182880">
                        <a:lnSpc>
                          <a:spcPct val="130000"/>
                        </a:lnSpc>
                        <a:spcAft>
                          <a:spcPts val="900"/>
                        </a:spcAft>
                      </a:pPr>
                      <a:r>
                        <a:rPr lang="en-US" sz="800" kern="100" dirty="0">
                          <a:effectLst/>
                        </a:rPr>
                        <a:t>Client Directory Logo</a:t>
                      </a:r>
                      <a:endParaRPr lang="en-GB" sz="800" kern="100" dirty="0">
                        <a:effectLst/>
                      </a:endParaRPr>
                    </a:p>
                    <a:p>
                      <a:pPr marL="182880" marR="182880">
                        <a:lnSpc>
                          <a:spcPct val="130000"/>
                        </a:lnSpc>
                        <a:spcAft>
                          <a:spcPts val="900"/>
                        </a:spcAft>
                      </a:pPr>
                      <a:r>
                        <a:rPr lang="en-US" sz="800" kern="100" dirty="0">
                          <a:effectLst/>
                        </a:rPr>
                        <a:t>BNI Breakfast Networking</a:t>
                      </a:r>
                      <a:endParaRPr lang="en-GB" sz="800" kern="100" dirty="0">
                        <a:effectLst/>
                      </a:endParaRPr>
                    </a:p>
                    <a:p>
                      <a:pPr marL="182880" marR="182880">
                        <a:lnSpc>
                          <a:spcPct val="130000"/>
                        </a:lnSpc>
                        <a:spcAft>
                          <a:spcPts val="900"/>
                        </a:spcAft>
                      </a:pPr>
                      <a:r>
                        <a:rPr lang="en-US" sz="800" kern="100" dirty="0">
                          <a:effectLst/>
                        </a:rPr>
                        <a:t>Pinnacle News</a:t>
                      </a:r>
                    </a:p>
                    <a:p>
                      <a:pPr marL="182880" marR="182880">
                        <a:lnSpc>
                          <a:spcPct val="130000"/>
                        </a:lnSpc>
                        <a:spcAft>
                          <a:spcPts val="900"/>
                        </a:spcAft>
                      </a:pPr>
                      <a:r>
                        <a:rPr lang="en-US" sz="800" kern="100" dirty="0">
                          <a:effectLst/>
                        </a:rPr>
                        <a:t>Pinnacle Summer BBQ</a:t>
                      </a:r>
                      <a:endParaRPr lang="en-GB" sz="800" kern="100" dirty="0">
                        <a:effectLst/>
                      </a:endParaRPr>
                    </a:p>
                    <a:p>
                      <a:pPr marL="182880" marR="182880">
                        <a:lnSpc>
                          <a:spcPct val="130000"/>
                        </a:lnSpc>
                        <a:spcAft>
                          <a:spcPts val="900"/>
                        </a:spcAft>
                      </a:pPr>
                      <a:endParaRPr lang="en-US" sz="800" kern="100" dirty="0">
                        <a:effectLst/>
                      </a:endParaRPr>
                    </a:p>
                    <a:p>
                      <a:pPr marL="182880" marR="182880">
                        <a:lnSpc>
                          <a:spcPct val="130000"/>
                        </a:lnSpc>
                        <a:spcAft>
                          <a:spcPts val="900"/>
                        </a:spcAft>
                      </a:pPr>
                      <a:r>
                        <a:rPr lang="en-US" sz="800" kern="100" dirty="0">
                          <a:effectLst/>
                        </a:rPr>
                        <a:t>FOLLOW US ON  SOCIAL MEDIA</a:t>
                      </a: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Facebook:  @</a:t>
                      </a:r>
                      <a:r>
                        <a:rPr lang="en-US" sz="800" kern="100" dirty="0" err="1">
                          <a:effectLst/>
                        </a:rPr>
                        <a:t>pinnaclehousebusinesscentre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Twitter: </a:t>
                      </a:r>
                      <a:r>
                        <a:rPr lang="en-GB" sz="800" kern="100" dirty="0">
                          <a:effectLst/>
                        </a:rPr>
                        <a:t>     </a:t>
                      </a:r>
                      <a:r>
                        <a:rPr lang="en-US" sz="800" kern="100" dirty="0">
                          <a:effectLst/>
                        </a:rPr>
                        <a:t>@</a:t>
                      </a:r>
                      <a:r>
                        <a:rPr lang="en-US" sz="800" kern="100" dirty="0" err="1">
                          <a:effectLst/>
                        </a:rPr>
                        <a:t>pinnacle_house</a:t>
                      </a:r>
                      <a:endParaRPr lang="en-GB" sz="800" kern="100" dirty="0">
                        <a:effectLst/>
                      </a:endParaRPr>
                    </a:p>
                    <a:p>
                      <a:pPr marL="182880" marR="182880" lvl="0" indent="0" algn="l" defTabSz="685800" rtl="0" eaLnBrk="1" fontAlgn="auto" latinLnBrk="0" hangingPunct="1">
                        <a:lnSpc>
                          <a:spcPct val="130000"/>
                        </a:lnSpc>
                        <a:spcBef>
                          <a:spcPts val="0"/>
                        </a:spcBef>
                        <a:spcAft>
                          <a:spcPts val="900"/>
                        </a:spcAft>
                        <a:buClrTx/>
                        <a:buSzTx/>
                        <a:buFontTx/>
                        <a:buNone/>
                        <a:tabLst/>
                        <a:defRPr/>
                      </a:pPr>
                      <a:r>
                        <a:rPr lang="en-US" sz="800" kern="100" dirty="0">
                          <a:effectLst/>
                        </a:rPr>
                        <a:t>LinkedIn:     Pinnacle House Business Centre</a:t>
                      </a:r>
                      <a:endParaRPr lang="en-GB" sz="800" kern="100" dirty="0">
                        <a:effectLst/>
                      </a:endParaRPr>
                    </a:p>
                    <a:p>
                      <a:pPr marL="182880" marR="182880">
                        <a:lnSpc>
                          <a:spcPct val="130000"/>
                        </a:lnSpc>
                        <a:spcAft>
                          <a:spcPts val="900"/>
                        </a:spcAft>
                      </a:pPr>
                      <a:endParaRPr lang="en-GB" sz="800" kern="100" dirty="0">
                        <a:solidFill>
                          <a:srgbClr val="FFFFFF"/>
                        </a:solidFill>
                        <a:effectLst/>
                        <a:latin typeface="Georgia" panose="02040502050405020303" pitchFamily="18" charset="0"/>
                        <a:ea typeface="Georgia" panose="02040502050405020303" pitchFamily="18" charset="0"/>
                        <a:cs typeface="Times New Roman" panose="02020603050405020304" pitchFamily="18" charset="0"/>
                      </a:endParaRPr>
                    </a:p>
                  </a:txBody>
                  <a:tcPr marL="0" marR="0" marT="113193" marB="113193">
                    <a:solidFill>
                      <a:srgbClr val="FF0000"/>
                    </a:solidFill>
                  </a:tcPr>
                </a:tc>
                <a:extLst>
                  <a:ext uri="{0D108BD9-81ED-4DB2-BD59-A6C34878D82A}">
                    <a16:rowId xmlns:a16="http://schemas.microsoft.com/office/drawing/2014/main" val="644044569"/>
                  </a:ext>
                </a:extLst>
              </a:tr>
            </a:tbl>
          </a:graphicData>
        </a:graphic>
      </p:graphicFrame>
      <p:sp>
        <p:nvSpPr>
          <p:cNvPr id="10" name="TextBox 9">
            <a:extLst>
              <a:ext uri="{FF2B5EF4-FFF2-40B4-BE49-F238E27FC236}">
                <a16:creationId xmlns:a16="http://schemas.microsoft.com/office/drawing/2014/main" id="{A94EAE71-13D6-4C71-B89B-941ED66109B5}"/>
              </a:ext>
            </a:extLst>
          </p:cNvPr>
          <p:cNvSpPr txBox="1"/>
          <p:nvPr/>
        </p:nvSpPr>
        <p:spPr>
          <a:xfrm>
            <a:off x="2714625" y="1995487"/>
            <a:ext cx="3902393" cy="2092881"/>
          </a:xfrm>
          <a:prstGeom prst="rect">
            <a:avLst/>
          </a:prstGeom>
          <a:noFill/>
          <a:ln>
            <a:solidFill>
              <a:schemeClr val="accent1"/>
            </a:solidFill>
          </a:ln>
        </p:spPr>
        <p:txBody>
          <a:bodyPr wrap="square" rtlCol="0">
            <a:spAutoFit/>
          </a:bodyPr>
          <a:lstStyle/>
          <a:p>
            <a:r>
              <a:rPr lang="en-GB" b="1" dirty="0">
                <a:solidFill>
                  <a:srgbClr val="FF0000"/>
                </a:solidFill>
              </a:rPr>
              <a:t>NEW TENANTS and TENANTS MOVES</a:t>
            </a:r>
          </a:p>
          <a:p>
            <a:r>
              <a:rPr lang="en-GB" sz="1400" dirty="0"/>
              <a:t>In July we welcome the following new tenants:</a:t>
            </a:r>
          </a:p>
          <a:p>
            <a:endParaRPr lang="en-GB" sz="1400" dirty="0"/>
          </a:p>
          <a:p>
            <a:r>
              <a:rPr lang="en-GB" sz="1400" dirty="0"/>
              <a:t>Keeping HR Simple- Office 46</a:t>
            </a:r>
          </a:p>
          <a:p>
            <a:r>
              <a:rPr lang="en-GB" sz="1400" dirty="0"/>
              <a:t>Earthworks Ltd- virtual tenant</a:t>
            </a:r>
          </a:p>
          <a:p>
            <a:r>
              <a:rPr lang="en-GB" sz="1400" dirty="0"/>
              <a:t>Dolly’s Lashes- Office 49</a:t>
            </a:r>
          </a:p>
          <a:p>
            <a:r>
              <a:rPr lang="en-GB" sz="1400" dirty="0"/>
              <a:t>Next Move Estate Agents Ltd- virtual tenant</a:t>
            </a:r>
          </a:p>
          <a:p>
            <a:endParaRPr lang="en-GB" sz="1400" dirty="0"/>
          </a:p>
          <a:p>
            <a:r>
              <a:rPr lang="en-GB" sz="1400" dirty="0"/>
              <a:t>Please make sure that you go and say hello!</a:t>
            </a:r>
          </a:p>
        </p:txBody>
      </p:sp>
      <p:sp>
        <p:nvSpPr>
          <p:cNvPr id="11" name="TextBox 10">
            <a:extLst>
              <a:ext uri="{FF2B5EF4-FFF2-40B4-BE49-F238E27FC236}">
                <a16:creationId xmlns:a16="http://schemas.microsoft.com/office/drawing/2014/main" id="{24E6E55C-2F21-41FD-80F6-31CA853E56F4}"/>
              </a:ext>
            </a:extLst>
          </p:cNvPr>
          <p:cNvSpPr txBox="1"/>
          <p:nvPr/>
        </p:nvSpPr>
        <p:spPr>
          <a:xfrm>
            <a:off x="2714624" y="4024538"/>
            <a:ext cx="3902393" cy="1877437"/>
          </a:xfrm>
          <a:prstGeom prst="rect">
            <a:avLst/>
          </a:prstGeom>
          <a:noFill/>
          <a:ln>
            <a:solidFill>
              <a:schemeClr val="accent1"/>
            </a:solidFill>
          </a:ln>
        </p:spPr>
        <p:txBody>
          <a:bodyPr wrap="square" rtlCol="0">
            <a:spAutoFit/>
          </a:bodyPr>
          <a:lstStyle/>
          <a:p>
            <a:r>
              <a:rPr lang="en-GB" b="1" dirty="0">
                <a:solidFill>
                  <a:srgbClr val="FF0000"/>
                </a:solidFill>
              </a:rPr>
              <a:t>GDPR</a:t>
            </a:r>
          </a:p>
          <a:p>
            <a:r>
              <a:rPr lang="en-GB" sz="1400" dirty="0"/>
              <a:t>If any tenants are still in need of support or advice with GDPR, please come and see me or Romaine and we would be happy to put you in contact with someone who can give you some advice. Or if there is a number of tenants needing support we can arrange for a speaker to come into Pinnacle House and deliver a meeting on GDPR.</a:t>
            </a:r>
          </a:p>
        </p:txBody>
      </p:sp>
      <p:sp>
        <p:nvSpPr>
          <p:cNvPr id="12" name="TextBox 11">
            <a:extLst>
              <a:ext uri="{FF2B5EF4-FFF2-40B4-BE49-F238E27FC236}">
                <a16:creationId xmlns:a16="http://schemas.microsoft.com/office/drawing/2014/main" id="{663DE854-37E3-40CD-B368-2350E972C932}"/>
              </a:ext>
            </a:extLst>
          </p:cNvPr>
          <p:cNvSpPr txBox="1"/>
          <p:nvPr/>
        </p:nvSpPr>
        <p:spPr>
          <a:xfrm>
            <a:off x="390524" y="6205204"/>
            <a:ext cx="6226493" cy="1508105"/>
          </a:xfrm>
          <a:prstGeom prst="rect">
            <a:avLst/>
          </a:prstGeom>
          <a:noFill/>
          <a:ln>
            <a:solidFill>
              <a:schemeClr val="accent1"/>
            </a:solidFill>
          </a:ln>
        </p:spPr>
        <p:txBody>
          <a:bodyPr wrap="square" rtlCol="0">
            <a:spAutoFit/>
          </a:bodyPr>
          <a:lstStyle/>
          <a:p>
            <a:r>
              <a:rPr lang="en-GB" b="1" dirty="0">
                <a:solidFill>
                  <a:srgbClr val="FF0000"/>
                </a:solidFill>
              </a:rPr>
              <a:t>PINNACLE HOUSE SEMINAR’S</a:t>
            </a:r>
          </a:p>
          <a:p>
            <a:r>
              <a:rPr lang="en-GB" sz="1400" dirty="0"/>
              <a:t>We are looking to book in some Free Seminar’s from September 2018, if you would like us to try and arrange for a seminar on a specific area like LINKEDIN, Health &amp; Safety please let us know and we will do our best to find someone to come into Pinnacle House and speak about what you would like.</a:t>
            </a:r>
          </a:p>
          <a:p>
            <a:endParaRPr lang="en-GB" b="1" dirty="0">
              <a:solidFill>
                <a:srgbClr val="FF0000"/>
              </a:solidFill>
            </a:endParaRPr>
          </a:p>
        </p:txBody>
      </p:sp>
    </p:spTree>
    <p:extLst>
      <p:ext uri="{BB962C8B-B14F-4D97-AF65-F5344CB8AC3E}">
        <p14:creationId xmlns:p14="http://schemas.microsoft.com/office/powerpoint/2010/main" val="1433019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7: </a:t>
            </a:r>
            <a:r>
              <a:rPr lang="en-GB" sz="3200" dirty="0" err="1">
                <a:solidFill>
                  <a:srgbClr val="FF0000"/>
                </a:solidFill>
              </a:rPr>
              <a:t>JuLY</a:t>
            </a:r>
            <a:r>
              <a:rPr lang="en-GB" sz="3200" dirty="0">
                <a:solidFill>
                  <a:srgbClr val="FF0000"/>
                </a:solidFill>
              </a:rPr>
              <a:t> 2018</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2" y="2484913"/>
            <a:ext cx="3902393" cy="1231106"/>
          </a:xfrm>
          <a:prstGeom prst="rect">
            <a:avLst/>
          </a:prstGeom>
          <a:noFill/>
          <a:ln>
            <a:solidFill>
              <a:schemeClr val="accent1"/>
            </a:solidFill>
          </a:ln>
        </p:spPr>
        <p:txBody>
          <a:bodyPr wrap="square" rtlCol="0">
            <a:spAutoFit/>
          </a:bodyPr>
          <a:lstStyle/>
          <a:p>
            <a:r>
              <a:rPr lang="en-GB" b="1" dirty="0">
                <a:solidFill>
                  <a:srgbClr val="FF0000"/>
                </a:solidFill>
              </a:rPr>
              <a:t>BUSINESS RATES UPDATE</a:t>
            </a:r>
          </a:p>
          <a:p>
            <a:r>
              <a:rPr lang="en-GB" sz="1400" dirty="0"/>
              <a:t>If any tenants are having issues with Business rate’s, please come and see either myself or Romaine and we can advise you as to what you need to do.</a:t>
            </a:r>
          </a:p>
        </p:txBody>
      </p:sp>
      <p:sp>
        <p:nvSpPr>
          <p:cNvPr id="12" name="TextBox 11">
            <a:extLst>
              <a:ext uri="{FF2B5EF4-FFF2-40B4-BE49-F238E27FC236}">
                <a16:creationId xmlns:a16="http://schemas.microsoft.com/office/drawing/2014/main" id="{663DE854-37E3-40CD-B368-2350E972C932}"/>
              </a:ext>
            </a:extLst>
          </p:cNvPr>
          <p:cNvSpPr txBox="1"/>
          <p:nvPr/>
        </p:nvSpPr>
        <p:spPr>
          <a:xfrm>
            <a:off x="390522" y="5870455"/>
            <a:ext cx="3902392" cy="1877437"/>
          </a:xfrm>
          <a:prstGeom prst="rect">
            <a:avLst/>
          </a:prstGeom>
          <a:noFill/>
          <a:ln>
            <a:solidFill>
              <a:schemeClr val="accent1"/>
            </a:solidFill>
          </a:ln>
        </p:spPr>
        <p:txBody>
          <a:bodyPr wrap="square" rtlCol="0">
            <a:spAutoFit/>
          </a:bodyPr>
          <a:lstStyle/>
          <a:p>
            <a:r>
              <a:rPr lang="en-GB" b="1" dirty="0">
                <a:solidFill>
                  <a:srgbClr val="FF0000"/>
                </a:solidFill>
              </a:rPr>
              <a:t>BNI BREAKFAST NETWORKING</a:t>
            </a:r>
          </a:p>
          <a:p>
            <a:r>
              <a:rPr lang="en-GB" sz="1400" dirty="0"/>
              <a:t>Pinnacle House host’s BNI Breakfast Networking every Thursday morning from 6:30- 9am. BNI is a referral based networking group with currently 25 members. If you are interested in coming along as a visitor to see what a meeting is like then please speak to Paul or Romaine.</a:t>
            </a:r>
          </a:p>
          <a:p>
            <a:endParaRPr lang="en-GB" sz="1400" dirty="0"/>
          </a:p>
        </p:txBody>
      </p:sp>
      <p:sp>
        <p:nvSpPr>
          <p:cNvPr id="13" name="TextBox 12">
            <a:extLst>
              <a:ext uri="{FF2B5EF4-FFF2-40B4-BE49-F238E27FC236}">
                <a16:creationId xmlns:a16="http://schemas.microsoft.com/office/drawing/2014/main" id="{D3FF294B-1E13-4975-BD78-1CB93D9AAAC1}"/>
              </a:ext>
            </a:extLst>
          </p:cNvPr>
          <p:cNvSpPr txBox="1"/>
          <p:nvPr/>
        </p:nvSpPr>
        <p:spPr>
          <a:xfrm>
            <a:off x="390522" y="4097716"/>
            <a:ext cx="3902393" cy="1446550"/>
          </a:xfrm>
          <a:prstGeom prst="rect">
            <a:avLst/>
          </a:prstGeom>
          <a:noFill/>
          <a:ln>
            <a:solidFill>
              <a:schemeClr val="accent1"/>
            </a:solidFill>
          </a:ln>
        </p:spPr>
        <p:txBody>
          <a:bodyPr wrap="square" rtlCol="0">
            <a:spAutoFit/>
          </a:bodyPr>
          <a:lstStyle/>
          <a:p>
            <a:r>
              <a:rPr lang="en-GB" b="1" dirty="0">
                <a:solidFill>
                  <a:srgbClr val="FF0000"/>
                </a:solidFill>
              </a:rPr>
              <a:t>CLIENT BUSINESS LOGO</a:t>
            </a:r>
          </a:p>
          <a:p>
            <a:r>
              <a:rPr lang="en-GB" sz="1400" dirty="0"/>
              <a:t>If you haven’t emailed us your business logo yet, please do so as we can put this in the sign holder outside of your office and on the Client Directory of the Pinnacle House Website, if you also tell us your businesses website address we can link this as well.</a:t>
            </a:r>
          </a:p>
        </p:txBody>
      </p:sp>
      <p:sp>
        <p:nvSpPr>
          <p:cNvPr id="14" name="TextBox 13">
            <a:extLst>
              <a:ext uri="{FF2B5EF4-FFF2-40B4-BE49-F238E27FC236}">
                <a16:creationId xmlns:a16="http://schemas.microsoft.com/office/drawing/2014/main" id="{A1ED8762-E60A-48AB-92F2-7F9066931486}"/>
              </a:ext>
            </a:extLst>
          </p:cNvPr>
          <p:cNvSpPr txBox="1"/>
          <p:nvPr/>
        </p:nvSpPr>
        <p:spPr>
          <a:xfrm>
            <a:off x="4371975" y="2484913"/>
            <a:ext cx="2381250" cy="5909310"/>
          </a:xfrm>
          <a:prstGeom prst="rect">
            <a:avLst/>
          </a:prstGeom>
          <a:noFill/>
          <a:ln>
            <a:solidFill>
              <a:schemeClr val="accent1"/>
            </a:solidFill>
          </a:ln>
        </p:spPr>
        <p:txBody>
          <a:bodyPr wrap="square" rtlCol="0">
            <a:spAutoFit/>
          </a:bodyPr>
          <a:lstStyle/>
          <a:p>
            <a:r>
              <a:rPr lang="en-GB" sz="1600" b="1" dirty="0">
                <a:solidFill>
                  <a:srgbClr val="FF0000"/>
                </a:solidFill>
              </a:rPr>
              <a:t>PINNACLE HOUSE NEWS</a:t>
            </a:r>
          </a:p>
          <a:p>
            <a:endParaRPr lang="en-GB" sz="1400" b="1" dirty="0"/>
          </a:p>
          <a:p>
            <a:r>
              <a:rPr lang="en-GB" sz="1400" b="1" dirty="0"/>
              <a:t>Evolve Technology</a:t>
            </a:r>
          </a:p>
          <a:p>
            <a:endParaRPr lang="en-GB" sz="1200" dirty="0"/>
          </a:p>
          <a:p>
            <a:r>
              <a:rPr lang="en-GB" sz="1200" dirty="0"/>
              <a:t>30- day free IT Support, limited to Pinnacle House Tenants only. Phone and remote support.</a:t>
            </a:r>
          </a:p>
          <a:p>
            <a:endParaRPr lang="en-GB" sz="1400" dirty="0"/>
          </a:p>
          <a:p>
            <a:r>
              <a:rPr lang="en-GB" sz="1400" b="1" dirty="0" err="1"/>
              <a:t>Teqhou</a:t>
            </a:r>
            <a:endParaRPr lang="en-GB" sz="1400" b="1" dirty="0"/>
          </a:p>
          <a:p>
            <a:endParaRPr lang="en-GB" sz="1200" dirty="0"/>
          </a:p>
          <a:p>
            <a:r>
              <a:rPr lang="en-GB" sz="1200" dirty="0"/>
              <a:t>Whether you need your printer’s set-up or a whole new system built for you, </a:t>
            </a:r>
            <a:r>
              <a:rPr lang="en-GB" sz="1200" dirty="0" err="1"/>
              <a:t>Teqhou</a:t>
            </a:r>
            <a:r>
              <a:rPr lang="en-GB" sz="1200" dirty="0"/>
              <a:t> can assist with help and support. From just £13 a month you can have 8 hours of flexible support to be used however and whenever you want. Support time is available Monday-Friday 10am-4pm. </a:t>
            </a:r>
          </a:p>
          <a:p>
            <a:r>
              <a:rPr lang="en-GB" sz="1200" dirty="0"/>
              <a:t>Email rebecca.grimwood@teqhou.com for more information</a:t>
            </a:r>
          </a:p>
          <a:p>
            <a:endParaRPr lang="en-GB" sz="1400" dirty="0"/>
          </a:p>
          <a:p>
            <a:r>
              <a:rPr lang="en-GB" sz="1400" b="1" dirty="0"/>
              <a:t>Olive Print &amp; Graphics</a:t>
            </a:r>
            <a:r>
              <a:rPr lang="en-GB" sz="1400" dirty="0"/>
              <a:t> </a:t>
            </a:r>
          </a:p>
          <a:p>
            <a:endParaRPr lang="en-GB" sz="1400" dirty="0"/>
          </a:p>
          <a:p>
            <a:r>
              <a:rPr lang="en-GB" sz="1200" dirty="0"/>
              <a:t>800mm Roller- Banner £35 + VAT, offer limited to Pinnacle House Tenants only.</a:t>
            </a:r>
          </a:p>
          <a:p>
            <a:endParaRPr lang="en-GB" sz="1200" dirty="0"/>
          </a:p>
          <a:p>
            <a:endParaRPr lang="en-GB" sz="1200" dirty="0"/>
          </a:p>
        </p:txBody>
      </p:sp>
    </p:spTree>
    <p:extLst>
      <p:ext uri="{BB962C8B-B14F-4D97-AF65-F5344CB8AC3E}">
        <p14:creationId xmlns:p14="http://schemas.microsoft.com/office/powerpoint/2010/main" val="426746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B589B8-D5D4-48F1-8BE6-8B1D51B29B20}"/>
              </a:ext>
            </a:extLst>
          </p:cNvPr>
          <p:cNvPicPr/>
          <p:nvPr/>
        </p:nvPicPr>
        <p:blipFill>
          <a:blip r:embed="rId2"/>
          <a:stretch>
            <a:fillRect/>
          </a:stretch>
        </p:blipFill>
        <p:spPr bwMode="auto">
          <a:xfrm>
            <a:off x="5117783" y="252412"/>
            <a:ext cx="1499235" cy="1743075"/>
          </a:xfrm>
          <a:prstGeom prst="rect">
            <a:avLst/>
          </a:prstGeom>
          <a:noFill/>
          <a:ln>
            <a:noFill/>
          </a:ln>
        </p:spPr>
      </p:pic>
      <p:sp>
        <p:nvSpPr>
          <p:cNvPr id="5" name="Rectangle 4">
            <a:extLst>
              <a:ext uri="{FF2B5EF4-FFF2-40B4-BE49-F238E27FC236}">
                <a16:creationId xmlns:a16="http://schemas.microsoft.com/office/drawing/2014/main" id="{96AAAFDE-325D-4518-957C-F21F26266AF3}"/>
              </a:ext>
            </a:extLst>
          </p:cNvPr>
          <p:cNvSpPr/>
          <p:nvPr/>
        </p:nvSpPr>
        <p:spPr>
          <a:xfrm>
            <a:off x="390524" y="252412"/>
            <a:ext cx="4486275" cy="584775"/>
          </a:xfrm>
          <a:prstGeom prst="rect">
            <a:avLst/>
          </a:prstGeom>
        </p:spPr>
        <p:txBody>
          <a:bodyPr wrap="square">
            <a:spAutoFit/>
          </a:bodyPr>
          <a:lstStyle/>
          <a:p>
            <a:r>
              <a:rPr lang="en-GB" sz="3200" dirty="0">
                <a:solidFill>
                  <a:srgbClr val="FF0000"/>
                </a:solidFill>
              </a:rPr>
              <a:t>THE PINNACLE POST</a:t>
            </a:r>
          </a:p>
        </p:txBody>
      </p:sp>
      <p:sp>
        <p:nvSpPr>
          <p:cNvPr id="6" name="Rectangle 5">
            <a:extLst>
              <a:ext uri="{FF2B5EF4-FFF2-40B4-BE49-F238E27FC236}">
                <a16:creationId xmlns:a16="http://schemas.microsoft.com/office/drawing/2014/main" id="{E38B9BF8-7ECF-4860-BE0F-D586E6157702}"/>
              </a:ext>
            </a:extLst>
          </p:cNvPr>
          <p:cNvSpPr/>
          <p:nvPr/>
        </p:nvSpPr>
        <p:spPr>
          <a:xfrm>
            <a:off x="390524" y="985837"/>
            <a:ext cx="4486275" cy="584775"/>
          </a:xfrm>
          <a:prstGeom prst="rect">
            <a:avLst/>
          </a:prstGeom>
        </p:spPr>
        <p:txBody>
          <a:bodyPr wrap="square">
            <a:spAutoFit/>
          </a:bodyPr>
          <a:lstStyle/>
          <a:p>
            <a:r>
              <a:rPr lang="en-GB" sz="3200" dirty="0">
                <a:solidFill>
                  <a:srgbClr val="FF0000"/>
                </a:solidFill>
              </a:rPr>
              <a:t>Issue 7: July 2018</a:t>
            </a:r>
          </a:p>
        </p:txBody>
      </p:sp>
      <p:sp>
        <p:nvSpPr>
          <p:cNvPr id="10" name="TextBox 9">
            <a:extLst>
              <a:ext uri="{FF2B5EF4-FFF2-40B4-BE49-F238E27FC236}">
                <a16:creationId xmlns:a16="http://schemas.microsoft.com/office/drawing/2014/main" id="{A94EAE71-13D6-4C71-B89B-941ED66109B5}"/>
              </a:ext>
            </a:extLst>
          </p:cNvPr>
          <p:cNvSpPr txBox="1"/>
          <p:nvPr/>
        </p:nvSpPr>
        <p:spPr>
          <a:xfrm>
            <a:off x="390524" y="2010470"/>
            <a:ext cx="6226494" cy="3016210"/>
          </a:xfrm>
          <a:prstGeom prst="rect">
            <a:avLst/>
          </a:prstGeom>
          <a:noFill/>
          <a:ln>
            <a:solidFill>
              <a:schemeClr val="accent1"/>
            </a:solidFill>
          </a:ln>
        </p:spPr>
        <p:txBody>
          <a:bodyPr wrap="square" rtlCol="0">
            <a:spAutoFit/>
          </a:bodyPr>
          <a:lstStyle/>
          <a:p>
            <a:pPr algn="ctr"/>
            <a:r>
              <a:rPr lang="en-GB" b="1" dirty="0">
                <a:solidFill>
                  <a:srgbClr val="FF0000"/>
                </a:solidFill>
              </a:rPr>
              <a:t>PINNACLE HOUSE SUMMER BBQ</a:t>
            </a:r>
          </a:p>
          <a:p>
            <a:endParaRPr lang="en-GB" b="1" dirty="0">
              <a:solidFill>
                <a:srgbClr val="FF0000"/>
              </a:solidFill>
            </a:endParaRPr>
          </a:p>
          <a:p>
            <a:r>
              <a:rPr lang="en-GB" sz="1400" dirty="0"/>
              <a:t>As it’s summer we thought that it might be fun to hold a </a:t>
            </a:r>
            <a:r>
              <a:rPr lang="en-GB" sz="1400" dirty="0" err="1"/>
              <a:t>bbq</a:t>
            </a:r>
            <a:r>
              <a:rPr lang="en-GB" sz="1400" dirty="0"/>
              <a:t> for all the tenants and their families at Ferry Meadows.</a:t>
            </a:r>
          </a:p>
          <a:p>
            <a:endParaRPr lang="en-GB" sz="1400" dirty="0"/>
          </a:p>
          <a:p>
            <a:r>
              <a:rPr lang="en-GB" sz="1400" dirty="0"/>
              <a:t>Pinnacle House will provide burgers &amp; sausages, if you would like anything </a:t>
            </a:r>
            <a:r>
              <a:rPr lang="en-GB" sz="1400" dirty="0" err="1"/>
              <a:t>elseto</a:t>
            </a:r>
            <a:r>
              <a:rPr lang="en-GB" sz="1400" dirty="0"/>
              <a:t> eat then you will need to bring this along yourself, along with any drinks alcoholic/non- alcoholic.</a:t>
            </a:r>
          </a:p>
          <a:p>
            <a:endParaRPr lang="en-GB" sz="1400" dirty="0"/>
          </a:p>
          <a:p>
            <a:r>
              <a:rPr lang="en-GB" sz="1400" dirty="0"/>
              <a:t>Any ideas for some games that we could play would be great too! Our thoughts were rounders!</a:t>
            </a:r>
          </a:p>
          <a:p>
            <a:endParaRPr lang="en-GB" sz="1400" b="1" dirty="0"/>
          </a:p>
          <a:p>
            <a:endParaRPr lang="en-GB" sz="1400" b="1" dirty="0"/>
          </a:p>
        </p:txBody>
      </p:sp>
      <p:sp>
        <p:nvSpPr>
          <p:cNvPr id="9" name="TextBox 8">
            <a:extLst>
              <a:ext uri="{FF2B5EF4-FFF2-40B4-BE49-F238E27FC236}">
                <a16:creationId xmlns:a16="http://schemas.microsoft.com/office/drawing/2014/main" id="{F32D0D6C-D6FE-42B9-82A3-8E2858589366}"/>
              </a:ext>
            </a:extLst>
          </p:cNvPr>
          <p:cNvSpPr txBox="1"/>
          <p:nvPr/>
        </p:nvSpPr>
        <p:spPr>
          <a:xfrm>
            <a:off x="390524" y="6199963"/>
            <a:ext cx="6123165" cy="861774"/>
          </a:xfrm>
          <a:prstGeom prst="rect">
            <a:avLst/>
          </a:prstGeom>
          <a:noFill/>
          <a:ln>
            <a:solidFill>
              <a:schemeClr val="accent1"/>
            </a:solidFill>
          </a:ln>
        </p:spPr>
        <p:txBody>
          <a:bodyPr wrap="square" rtlCol="0">
            <a:spAutoFit/>
          </a:bodyPr>
          <a:lstStyle/>
          <a:p>
            <a:pPr algn="ctr"/>
            <a:r>
              <a:rPr lang="en-GB" b="1" dirty="0">
                <a:solidFill>
                  <a:srgbClr val="FF0000"/>
                </a:solidFill>
              </a:rPr>
              <a:t>Have a great month!</a:t>
            </a:r>
          </a:p>
          <a:p>
            <a:pPr algn="ctr"/>
            <a:endParaRPr lang="en-GB" sz="1400" b="1" dirty="0">
              <a:solidFill>
                <a:srgbClr val="FF0000"/>
              </a:solidFill>
            </a:endParaRPr>
          </a:p>
          <a:p>
            <a:pPr algn="ctr"/>
            <a:r>
              <a:rPr lang="en-GB" b="1" dirty="0">
                <a:solidFill>
                  <a:srgbClr val="FF0000"/>
                </a:solidFill>
                <a:latin typeface="Felt Tip" panose="02000506090000090003" pitchFamily="2" charset="0"/>
              </a:rPr>
              <a:t>Paul and Romaine</a:t>
            </a:r>
            <a:endParaRPr lang="en-GB" dirty="0">
              <a:latin typeface="Felt Tip" panose="02000506090000090003" pitchFamily="2" charset="0"/>
            </a:endParaRPr>
          </a:p>
        </p:txBody>
      </p:sp>
    </p:spTree>
    <p:extLst>
      <p:ext uri="{BB962C8B-B14F-4D97-AF65-F5344CB8AC3E}">
        <p14:creationId xmlns:p14="http://schemas.microsoft.com/office/powerpoint/2010/main" val="311271061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543</Words>
  <Application>Microsoft Office PowerPoint</Application>
  <PresentationFormat>Letter Paper (8.5x11 in)</PresentationFormat>
  <Paragraphs>63</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Felt Tip</vt:lpstr>
      <vt:lpstr>Georgia</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Fearnhead</dc:creator>
  <cp:lastModifiedBy>Paul Smith</cp:lastModifiedBy>
  <cp:revision>6</cp:revision>
  <cp:lastPrinted>2018-07-06T11:59:03Z</cp:lastPrinted>
  <dcterms:created xsi:type="dcterms:W3CDTF">2018-06-01T18:18:41Z</dcterms:created>
  <dcterms:modified xsi:type="dcterms:W3CDTF">2018-07-06T11:59:11Z</dcterms:modified>
</cp:coreProperties>
</file>