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Lst>
  <p:sldSz cx="6858000" cy="9144000" type="letter"/>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80" autoAdjust="0"/>
  </p:normalViewPr>
  <p:slideViewPr>
    <p:cSldViewPr snapToGrid="0">
      <p:cViewPr varScale="1">
        <p:scale>
          <a:sx n="85" d="100"/>
          <a:sy n="85" d="100"/>
        </p:scale>
        <p:origin x="112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F3CBC20-7DD1-423A-BD3B-9AE146196F06}" type="datetimeFigureOut">
              <a:rPr lang="en-GB" smtClean="0"/>
              <a:t>12/11/2018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4185D8-FF66-4D5C-AB48-75DA03862392}" type="slidenum">
              <a:rPr lang="en-GB" smtClean="0"/>
              <a:t>‹#›</a:t>
            </a:fld>
            <a:endParaRPr lang="en-GB"/>
          </a:p>
        </p:txBody>
      </p:sp>
    </p:spTree>
    <p:extLst>
      <p:ext uri="{BB962C8B-B14F-4D97-AF65-F5344CB8AC3E}">
        <p14:creationId xmlns:p14="http://schemas.microsoft.com/office/powerpoint/2010/main" val="171752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3CBC20-7DD1-423A-BD3B-9AE146196F06}" type="datetimeFigureOut">
              <a:rPr lang="en-GB" smtClean="0"/>
              <a:t>12/11/2018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4185D8-FF66-4D5C-AB48-75DA03862392}" type="slidenum">
              <a:rPr lang="en-GB" smtClean="0"/>
              <a:t>‹#›</a:t>
            </a:fld>
            <a:endParaRPr lang="en-GB"/>
          </a:p>
        </p:txBody>
      </p:sp>
    </p:spTree>
    <p:extLst>
      <p:ext uri="{BB962C8B-B14F-4D97-AF65-F5344CB8AC3E}">
        <p14:creationId xmlns:p14="http://schemas.microsoft.com/office/powerpoint/2010/main" val="1347433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3CBC20-7DD1-423A-BD3B-9AE146196F06}" type="datetimeFigureOut">
              <a:rPr lang="en-GB" smtClean="0"/>
              <a:t>12/11/2018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4185D8-FF66-4D5C-AB48-75DA03862392}" type="slidenum">
              <a:rPr lang="en-GB" smtClean="0"/>
              <a:t>‹#›</a:t>
            </a:fld>
            <a:endParaRPr lang="en-GB"/>
          </a:p>
        </p:txBody>
      </p:sp>
    </p:spTree>
    <p:extLst>
      <p:ext uri="{BB962C8B-B14F-4D97-AF65-F5344CB8AC3E}">
        <p14:creationId xmlns:p14="http://schemas.microsoft.com/office/powerpoint/2010/main" val="2649812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3CBC20-7DD1-423A-BD3B-9AE146196F06}" type="datetimeFigureOut">
              <a:rPr lang="en-GB" smtClean="0"/>
              <a:t>12/11/2018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4185D8-FF66-4D5C-AB48-75DA03862392}" type="slidenum">
              <a:rPr lang="en-GB" smtClean="0"/>
              <a:t>‹#›</a:t>
            </a:fld>
            <a:endParaRPr lang="en-GB"/>
          </a:p>
        </p:txBody>
      </p:sp>
    </p:spTree>
    <p:extLst>
      <p:ext uri="{BB962C8B-B14F-4D97-AF65-F5344CB8AC3E}">
        <p14:creationId xmlns:p14="http://schemas.microsoft.com/office/powerpoint/2010/main" val="13303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F3CBC20-7DD1-423A-BD3B-9AE146196F06}" type="datetimeFigureOut">
              <a:rPr lang="en-GB" smtClean="0"/>
              <a:t>12/11/2018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4185D8-FF66-4D5C-AB48-75DA03862392}" type="slidenum">
              <a:rPr lang="en-GB" smtClean="0"/>
              <a:t>‹#›</a:t>
            </a:fld>
            <a:endParaRPr lang="en-GB"/>
          </a:p>
        </p:txBody>
      </p:sp>
    </p:spTree>
    <p:extLst>
      <p:ext uri="{BB962C8B-B14F-4D97-AF65-F5344CB8AC3E}">
        <p14:creationId xmlns:p14="http://schemas.microsoft.com/office/powerpoint/2010/main" val="3014888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F3CBC20-7DD1-423A-BD3B-9AE146196F06}" type="datetimeFigureOut">
              <a:rPr lang="en-GB" smtClean="0"/>
              <a:t>12/11/2018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4185D8-FF66-4D5C-AB48-75DA03862392}" type="slidenum">
              <a:rPr lang="en-GB" smtClean="0"/>
              <a:t>‹#›</a:t>
            </a:fld>
            <a:endParaRPr lang="en-GB"/>
          </a:p>
        </p:txBody>
      </p:sp>
    </p:spTree>
    <p:extLst>
      <p:ext uri="{BB962C8B-B14F-4D97-AF65-F5344CB8AC3E}">
        <p14:creationId xmlns:p14="http://schemas.microsoft.com/office/powerpoint/2010/main" val="105482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F3CBC20-7DD1-423A-BD3B-9AE146196F06}" type="datetimeFigureOut">
              <a:rPr lang="en-GB" smtClean="0"/>
              <a:t>12/11/2018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94185D8-FF66-4D5C-AB48-75DA03862392}" type="slidenum">
              <a:rPr lang="en-GB" smtClean="0"/>
              <a:t>‹#›</a:t>
            </a:fld>
            <a:endParaRPr lang="en-GB"/>
          </a:p>
        </p:txBody>
      </p:sp>
    </p:spTree>
    <p:extLst>
      <p:ext uri="{BB962C8B-B14F-4D97-AF65-F5344CB8AC3E}">
        <p14:creationId xmlns:p14="http://schemas.microsoft.com/office/powerpoint/2010/main" val="1560642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3CBC20-7DD1-423A-BD3B-9AE146196F06}" type="datetimeFigureOut">
              <a:rPr lang="en-GB" smtClean="0"/>
              <a:t>12/11/2018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94185D8-FF66-4D5C-AB48-75DA03862392}" type="slidenum">
              <a:rPr lang="en-GB" smtClean="0"/>
              <a:t>‹#›</a:t>
            </a:fld>
            <a:endParaRPr lang="en-GB"/>
          </a:p>
        </p:txBody>
      </p:sp>
    </p:spTree>
    <p:extLst>
      <p:ext uri="{BB962C8B-B14F-4D97-AF65-F5344CB8AC3E}">
        <p14:creationId xmlns:p14="http://schemas.microsoft.com/office/powerpoint/2010/main" val="2761104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3CBC20-7DD1-423A-BD3B-9AE146196F06}" type="datetimeFigureOut">
              <a:rPr lang="en-GB" smtClean="0"/>
              <a:t>12/11/2018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94185D8-FF66-4D5C-AB48-75DA03862392}" type="slidenum">
              <a:rPr lang="en-GB" smtClean="0"/>
              <a:t>‹#›</a:t>
            </a:fld>
            <a:endParaRPr lang="en-GB"/>
          </a:p>
        </p:txBody>
      </p:sp>
    </p:spTree>
    <p:extLst>
      <p:ext uri="{BB962C8B-B14F-4D97-AF65-F5344CB8AC3E}">
        <p14:creationId xmlns:p14="http://schemas.microsoft.com/office/powerpoint/2010/main" val="429562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F3CBC20-7DD1-423A-BD3B-9AE146196F06}" type="datetimeFigureOut">
              <a:rPr lang="en-GB" smtClean="0"/>
              <a:t>12/11/2018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4185D8-FF66-4D5C-AB48-75DA03862392}" type="slidenum">
              <a:rPr lang="en-GB" smtClean="0"/>
              <a:t>‹#›</a:t>
            </a:fld>
            <a:endParaRPr lang="en-GB"/>
          </a:p>
        </p:txBody>
      </p:sp>
    </p:spTree>
    <p:extLst>
      <p:ext uri="{BB962C8B-B14F-4D97-AF65-F5344CB8AC3E}">
        <p14:creationId xmlns:p14="http://schemas.microsoft.com/office/powerpoint/2010/main" val="3342726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F3CBC20-7DD1-423A-BD3B-9AE146196F06}" type="datetimeFigureOut">
              <a:rPr lang="en-GB" smtClean="0"/>
              <a:t>12/11/2018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4185D8-FF66-4D5C-AB48-75DA03862392}" type="slidenum">
              <a:rPr lang="en-GB" smtClean="0"/>
              <a:t>‹#›</a:t>
            </a:fld>
            <a:endParaRPr lang="en-GB"/>
          </a:p>
        </p:txBody>
      </p:sp>
    </p:spTree>
    <p:extLst>
      <p:ext uri="{BB962C8B-B14F-4D97-AF65-F5344CB8AC3E}">
        <p14:creationId xmlns:p14="http://schemas.microsoft.com/office/powerpoint/2010/main" val="3550447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BF3CBC20-7DD1-423A-BD3B-9AE146196F06}" type="datetimeFigureOut">
              <a:rPr lang="en-GB" smtClean="0"/>
              <a:t>12/11/2018</a:t>
            </a:fld>
            <a:endParaRPr lang="en-GB"/>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C94185D8-FF66-4D5C-AB48-75DA03862392}" type="slidenum">
              <a:rPr lang="en-GB" smtClean="0"/>
              <a:t>‹#›</a:t>
            </a:fld>
            <a:endParaRPr lang="en-GB"/>
          </a:p>
        </p:txBody>
      </p:sp>
    </p:spTree>
    <p:extLst>
      <p:ext uri="{BB962C8B-B14F-4D97-AF65-F5344CB8AC3E}">
        <p14:creationId xmlns:p14="http://schemas.microsoft.com/office/powerpoint/2010/main" val="169909169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BB589B8-D5D4-48F1-8BE6-8B1D51B29B20}"/>
              </a:ext>
            </a:extLst>
          </p:cNvPr>
          <p:cNvPicPr/>
          <p:nvPr/>
        </p:nvPicPr>
        <p:blipFill>
          <a:blip r:embed="rId2"/>
          <a:stretch>
            <a:fillRect/>
          </a:stretch>
        </p:blipFill>
        <p:spPr bwMode="auto">
          <a:xfrm>
            <a:off x="5117783" y="252412"/>
            <a:ext cx="1499235" cy="1743075"/>
          </a:xfrm>
          <a:prstGeom prst="rect">
            <a:avLst/>
          </a:prstGeom>
          <a:noFill/>
          <a:ln>
            <a:noFill/>
          </a:ln>
        </p:spPr>
      </p:pic>
      <p:sp>
        <p:nvSpPr>
          <p:cNvPr id="5" name="Rectangle 4">
            <a:extLst>
              <a:ext uri="{FF2B5EF4-FFF2-40B4-BE49-F238E27FC236}">
                <a16:creationId xmlns:a16="http://schemas.microsoft.com/office/drawing/2014/main" id="{96AAAFDE-325D-4518-957C-F21F26266AF3}"/>
              </a:ext>
            </a:extLst>
          </p:cNvPr>
          <p:cNvSpPr/>
          <p:nvPr/>
        </p:nvSpPr>
        <p:spPr>
          <a:xfrm>
            <a:off x="390524" y="252412"/>
            <a:ext cx="4486275" cy="584775"/>
          </a:xfrm>
          <a:prstGeom prst="rect">
            <a:avLst/>
          </a:prstGeom>
        </p:spPr>
        <p:txBody>
          <a:bodyPr wrap="square">
            <a:spAutoFit/>
          </a:bodyPr>
          <a:lstStyle/>
          <a:p>
            <a:r>
              <a:rPr lang="en-GB" sz="3200" dirty="0">
                <a:solidFill>
                  <a:srgbClr val="FF0000"/>
                </a:solidFill>
              </a:rPr>
              <a:t>THE PINNACLE POST</a:t>
            </a:r>
          </a:p>
        </p:txBody>
      </p:sp>
      <p:sp>
        <p:nvSpPr>
          <p:cNvPr id="6" name="Rectangle 5">
            <a:extLst>
              <a:ext uri="{FF2B5EF4-FFF2-40B4-BE49-F238E27FC236}">
                <a16:creationId xmlns:a16="http://schemas.microsoft.com/office/drawing/2014/main" id="{E38B9BF8-7ECF-4860-BE0F-D586E6157702}"/>
              </a:ext>
            </a:extLst>
          </p:cNvPr>
          <p:cNvSpPr/>
          <p:nvPr/>
        </p:nvSpPr>
        <p:spPr>
          <a:xfrm>
            <a:off x="390524" y="985837"/>
            <a:ext cx="4486275" cy="584775"/>
          </a:xfrm>
          <a:prstGeom prst="rect">
            <a:avLst/>
          </a:prstGeom>
        </p:spPr>
        <p:txBody>
          <a:bodyPr wrap="square">
            <a:spAutoFit/>
          </a:bodyPr>
          <a:lstStyle/>
          <a:p>
            <a:r>
              <a:rPr lang="en-GB" sz="3200" dirty="0">
                <a:solidFill>
                  <a:srgbClr val="FF0000"/>
                </a:solidFill>
              </a:rPr>
              <a:t>Issue 11 : November 2018</a:t>
            </a:r>
          </a:p>
        </p:txBody>
      </p:sp>
      <p:sp>
        <p:nvSpPr>
          <p:cNvPr id="8" name="TextBox 7">
            <a:extLst>
              <a:ext uri="{FF2B5EF4-FFF2-40B4-BE49-F238E27FC236}">
                <a16:creationId xmlns:a16="http://schemas.microsoft.com/office/drawing/2014/main" id="{8C662569-4E3A-4CDA-8A6D-EA5981A84CC7}"/>
              </a:ext>
            </a:extLst>
          </p:cNvPr>
          <p:cNvSpPr txBox="1"/>
          <p:nvPr/>
        </p:nvSpPr>
        <p:spPr>
          <a:xfrm>
            <a:off x="485775" y="1995487"/>
            <a:ext cx="1876425" cy="3205163"/>
          </a:xfrm>
          <a:prstGeom prst="rect">
            <a:avLst/>
          </a:prstGeom>
          <a:noFill/>
        </p:spPr>
        <p:txBody>
          <a:bodyPr wrap="square" rtlCol="0">
            <a:spAutoFit/>
          </a:bodyPr>
          <a:lstStyle/>
          <a:p>
            <a:endParaRPr lang="en-GB" dirty="0"/>
          </a:p>
        </p:txBody>
      </p:sp>
      <p:graphicFrame>
        <p:nvGraphicFramePr>
          <p:cNvPr id="9" name="Table 8">
            <a:extLst>
              <a:ext uri="{FF2B5EF4-FFF2-40B4-BE49-F238E27FC236}">
                <a16:creationId xmlns:a16="http://schemas.microsoft.com/office/drawing/2014/main" id="{82E02D33-102F-4B93-90CF-34625557773D}"/>
              </a:ext>
            </a:extLst>
          </p:cNvPr>
          <p:cNvGraphicFramePr>
            <a:graphicFrameLocks noGrp="1"/>
          </p:cNvGraphicFramePr>
          <p:nvPr>
            <p:extLst>
              <p:ext uri="{D42A27DB-BD31-4B8C-83A1-F6EECF244321}">
                <p14:modId xmlns:p14="http://schemas.microsoft.com/office/powerpoint/2010/main" val="1654033624"/>
              </p:ext>
            </p:extLst>
          </p:nvPr>
        </p:nvGraphicFramePr>
        <p:xfrm>
          <a:off x="390524" y="1995487"/>
          <a:ext cx="2228851" cy="3752097"/>
        </p:xfrm>
        <a:graphic>
          <a:graphicData uri="http://schemas.openxmlformats.org/drawingml/2006/table">
            <a:tbl>
              <a:tblPr firstRow="1" firstCol="1" bandRow="1">
                <a:tableStyleId>{5C22544A-7EE6-4342-B048-85BDC9FD1C3A}</a:tableStyleId>
              </a:tblPr>
              <a:tblGrid>
                <a:gridCol w="2228851">
                  <a:extLst>
                    <a:ext uri="{9D8B030D-6E8A-4147-A177-3AD203B41FA5}">
                      <a16:colId xmlns:a16="http://schemas.microsoft.com/office/drawing/2014/main" val="1292087617"/>
                    </a:ext>
                  </a:extLst>
                </a:gridCol>
              </a:tblGrid>
              <a:tr h="3480169">
                <a:tc>
                  <a:txBody>
                    <a:bodyPr/>
                    <a:lstStyle/>
                    <a:p>
                      <a:pPr marL="182880" marR="182880">
                        <a:lnSpc>
                          <a:spcPct val="90000"/>
                        </a:lnSpc>
                        <a:spcAft>
                          <a:spcPts val="900"/>
                        </a:spcAft>
                      </a:pPr>
                      <a:r>
                        <a:rPr lang="en-US" sz="800" kern="100" cap="all" dirty="0">
                          <a:effectLst/>
                        </a:rPr>
                        <a:t>headlines</a:t>
                      </a:r>
                      <a:endParaRPr lang="en-GB" sz="800" kern="100" cap="all" dirty="0">
                        <a:effectLst/>
                      </a:endParaRPr>
                    </a:p>
                    <a:p>
                      <a:pPr marL="182880" marR="182880">
                        <a:lnSpc>
                          <a:spcPct val="130000"/>
                        </a:lnSpc>
                        <a:spcAft>
                          <a:spcPts val="900"/>
                        </a:spcAft>
                      </a:pPr>
                      <a:r>
                        <a:rPr lang="en-US" sz="800" kern="100" dirty="0">
                          <a:effectLst/>
                        </a:rPr>
                        <a:t> New Tenants and Tenant Moves</a:t>
                      </a:r>
                    </a:p>
                    <a:p>
                      <a:pPr marL="182880" marR="182880">
                        <a:lnSpc>
                          <a:spcPct val="130000"/>
                        </a:lnSpc>
                        <a:spcAft>
                          <a:spcPts val="900"/>
                        </a:spcAft>
                      </a:pPr>
                      <a:r>
                        <a:rPr lang="en-US" sz="800" kern="100" dirty="0">
                          <a:effectLst/>
                        </a:rPr>
                        <a:t>Christmas Charity Collection</a:t>
                      </a:r>
                      <a:endParaRPr lang="en-GB" sz="800" kern="100" dirty="0">
                        <a:effectLst/>
                      </a:endParaRPr>
                    </a:p>
                    <a:p>
                      <a:pPr marL="182880" marR="182880">
                        <a:lnSpc>
                          <a:spcPct val="130000"/>
                        </a:lnSpc>
                        <a:spcAft>
                          <a:spcPts val="900"/>
                        </a:spcAft>
                      </a:pPr>
                      <a:r>
                        <a:rPr lang="en-US" sz="800" kern="100" dirty="0">
                          <a:effectLst/>
                        </a:rPr>
                        <a:t> Pinnacle House Car Parking</a:t>
                      </a:r>
                      <a:endParaRPr lang="en-GB" sz="800" kern="100" dirty="0">
                        <a:effectLst/>
                      </a:endParaRPr>
                    </a:p>
                    <a:p>
                      <a:pPr marL="182880" marR="182880">
                        <a:lnSpc>
                          <a:spcPct val="130000"/>
                        </a:lnSpc>
                        <a:spcAft>
                          <a:spcPts val="900"/>
                        </a:spcAft>
                      </a:pPr>
                      <a:r>
                        <a:rPr lang="en-US" sz="800" kern="100" dirty="0">
                          <a:effectLst/>
                        </a:rPr>
                        <a:t>Business Rates Update </a:t>
                      </a:r>
                      <a:endParaRPr lang="en-GB" sz="800" kern="100" dirty="0">
                        <a:effectLst/>
                      </a:endParaRPr>
                    </a:p>
                    <a:p>
                      <a:pPr marL="182880" marR="182880">
                        <a:lnSpc>
                          <a:spcPct val="130000"/>
                        </a:lnSpc>
                        <a:spcAft>
                          <a:spcPts val="900"/>
                        </a:spcAft>
                      </a:pPr>
                      <a:r>
                        <a:rPr lang="en-US" sz="800" kern="100" dirty="0">
                          <a:effectLst/>
                        </a:rPr>
                        <a:t>Client Directory Logo</a:t>
                      </a:r>
                      <a:endParaRPr lang="en-GB" sz="800" kern="100" dirty="0">
                        <a:effectLst/>
                      </a:endParaRPr>
                    </a:p>
                    <a:p>
                      <a:pPr marL="182880" marR="182880">
                        <a:lnSpc>
                          <a:spcPct val="130000"/>
                        </a:lnSpc>
                        <a:spcAft>
                          <a:spcPts val="900"/>
                        </a:spcAft>
                      </a:pPr>
                      <a:r>
                        <a:rPr lang="en-US" sz="800" kern="100" dirty="0">
                          <a:effectLst/>
                        </a:rPr>
                        <a:t>Pinnacle House Seminar- “ How to Create Raving </a:t>
                      </a:r>
                      <a:r>
                        <a:rPr lang="en-US" sz="800" kern="100" dirty="0" err="1">
                          <a:effectLst/>
                        </a:rPr>
                        <a:t>Fnas</a:t>
                      </a:r>
                      <a:r>
                        <a:rPr lang="en-US" sz="800" kern="100" dirty="0">
                          <a:effectLst/>
                        </a:rPr>
                        <a:t>”</a:t>
                      </a:r>
                    </a:p>
                    <a:p>
                      <a:pPr marL="182880" marR="182880">
                        <a:lnSpc>
                          <a:spcPct val="130000"/>
                        </a:lnSpc>
                        <a:spcAft>
                          <a:spcPts val="900"/>
                        </a:spcAft>
                      </a:pPr>
                      <a:r>
                        <a:rPr lang="en-US" sz="800" kern="100" dirty="0">
                          <a:effectLst/>
                        </a:rPr>
                        <a:t>Christmas Quiz</a:t>
                      </a:r>
                      <a:endParaRPr lang="en-GB" sz="800" kern="100" dirty="0">
                        <a:effectLst/>
                      </a:endParaRPr>
                    </a:p>
                    <a:p>
                      <a:pPr marL="182880" marR="182880">
                        <a:lnSpc>
                          <a:spcPct val="130000"/>
                        </a:lnSpc>
                        <a:spcAft>
                          <a:spcPts val="900"/>
                        </a:spcAft>
                      </a:pPr>
                      <a:r>
                        <a:rPr lang="en-US" sz="800" kern="100" dirty="0">
                          <a:effectLst/>
                        </a:rPr>
                        <a:t>FOLLOW US ON  SOCIAL MEDIA</a:t>
                      </a:r>
                    </a:p>
                    <a:p>
                      <a:pPr marL="182880" marR="182880" lvl="0" indent="0" algn="l" defTabSz="685800" rtl="0" eaLnBrk="1" fontAlgn="auto" latinLnBrk="0" hangingPunct="1">
                        <a:lnSpc>
                          <a:spcPct val="130000"/>
                        </a:lnSpc>
                        <a:spcBef>
                          <a:spcPts val="0"/>
                        </a:spcBef>
                        <a:spcAft>
                          <a:spcPts val="900"/>
                        </a:spcAft>
                        <a:buClrTx/>
                        <a:buSzTx/>
                        <a:buFontTx/>
                        <a:buNone/>
                        <a:tabLst/>
                        <a:defRPr/>
                      </a:pPr>
                      <a:r>
                        <a:rPr lang="en-US" sz="800" kern="100" dirty="0">
                          <a:effectLst/>
                        </a:rPr>
                        <a:t>Facebook:  @</a:t>
                      </a:r>
                      <a:r>
                        <a:rPr lang="en-US" sz="800" kern="100" dirty="0" err="1">
                          <a:effectLst/>
                        </a:rPr>
                        <a:t>pinnaclehousebusinesscentre</a:t>
                      </a:r>
                      <a:endParaRPr lang="en-GB" sz="800" kern="100" dirty="0">
                        <a:effectLst/>
                      </a:endParaRPr>
                    </a:p>
                    <a:p>
                      <a:pPr marL="182880" marR="182880" lvl="0" indent="0" algn="l" defTabSz="685800" rtl="0" eaLnBrk="1" fontAlgn="auto" latinLnBrk="0" hangingPunct="1">
                        <a:lnSpc>
                          <a:spcPct val="130000"/>
                        </a:lnSpc>
                        <a:spcBef>
                          <a:spcPts val="0"/>
                        </a:spcBef>
                        <a:spcAft>
                          <a:spcPts val="900"/>
                        </a:spcAft>
                        <a:buClrTx/>
                        <a:buSzTx/>
                        <a:buFontTx/>
                        <a:buNone/>
                        <a:tabLst/>
                        <a:defRPr/>
                      </a:pPr>
                      <a:r>
                        <a:rPr lang="en-US" sz="800" kern="100" dirty="0">
                          <a:effectLst/>
                        </a:rPr>
                        <a:t>Twitter: </a:t>
                      </a:r>
                      <a:r>
                        <a:rPr lang="en-GB" sz="800" kern="100" dirty="0">
                          <a:effectLst/>
                        </a:rPr>
                        <a:t>     </a:t>
                      </a:r>
                      <a:r>
                        <a:rPr lang="en-US" sz="800" kern="100" dirty="0">
                          <a:effectLst/>
                        </a:rPr>
                        <a:t>@</a:t>
                      </a:r>
                      <a:r>
                        <a:rPr lang="en-US" sz="800" kern="100" dirty="0" err="1">
                          <a:effectLst/>
                        </a:rPr>
                        <a:t>pinnacle_house</a:t>
                      </a:r>
                      <a:endParaRPr lang="en-GB" sz="800" kern="100" dirty="0">
                        <a:effectLst/>
                      </a:endParaRPr>
                    </a:p>
                    <a:p>
                      <a:pPr marL="182880" marR="182880" lvl="0" indent="0" algn="l" defTabSz="685800" rtl="0" eaLnBrk="1" fontAlgn="auto" latinLnBrk="0" hangingPunct="1">
                        <a:lnSpc>
                          <a:spcPct val="130000"/>
                        </a:lnSpc>
                        <a:spcBef>
                          <a:spcPts val="0"/>
                        </a:spcBef>
                        <a:spcAft>
                          <a:spcPts val="900"/>
                        </a:spcAft>
                        <a:buClrTx/>
                        <a:buSzTx/>
                        <a:buFontTx/>
                        <a:buNone/>
                        <a:tabLst/>
                        <a:defRPr/>
                      </a:pPr>
                      <a:r>
                        <a:rPr lang="en-US" sz="800" kern="100" dirty="0">
                          <a:effectLst/>
                        </a:rPr>
                        <a:t>LinkedIn:     Pinnacle House Business Centre</a:t>
                      </a:r>
                      <a:endParaRPr lang="en-GB" sz="800" kern="100" dirty="0">
                        <a:effectLst/>
                      </a:endParaRPr>
                    </a:p>
                    <a:p>
                      <a:pPr marL="182880" marR="182880">
                        <a:lnSpc>
                          <a:spcPct val="130000"/>
                        </a:lnSpc>
                        <a:spcAft>
                          <a:spcPts val="900"/>
                        </a:spcAft>
                      </a:pPr>
                      <a:endParaRPr lang="en-GB" sz="800" kern="100" dirty="0">
                        <a:solidFill>
                          <a:srgbClr val="FFFFFF"/>
                        </a:solidFill>
                        <a:effectLst/>
                        <a:latin typeface="Georgia" panose="02040502050405020303" pitchFamily="18" charset="0"/>
                        <a:ea typeface="Georgia" panose="02040502050405020303" pitchFamily="18" charset="0"/>
                        <a:cs typeface="Times New Roman" panose="02020603050405020304" pitchFamily="18" charset="0"/>
                      </a:endParaRPr>
                    </a:p>
                  </a:txBody>
                  <a:tcPr marL="0" marR="0" marT="113193" marB="113193">
                    <a:solidFill>
                      <a:srgbClr val="FF0000"/>
                    </a:solidFill>
                  </a:tcPr>
                </a:tc>
                <a:extLst>
                  <a:ext uri="{0D108BD9-81ED-4DB2-BD59-A6C34878D82A}">
                    <a16:rowId xmlns:a16="http://schemas.microsoft.com/office/drawing/2014/main" val="644044569"/>
                  </a:ext>
                </a:extLst>
              </a:tr>
            </a:tbl>
          </a:graphicData>
        </a:graphic>
      </p:graphicFrame>
      <p:sp>
        <p:nvSpPr>
          <p:cNvPr id="10" name="TextBox 9">
            <a:extLst>
              <a:ext uri="{FF2B5EF4-FFF2-40B4-BE49-F238E27FC236}">
                <a16:creationId xmlns:a16="http://schemas.microsoft.com/office/drawing/2014/main" id="{A94EAE71-13D6-4C71-B89B-941ED66109B5}"/>
              </a:ext>
            </a:extLst>
          </p:cNvPr>
          <p:cNvSpPr txBox="1"/>
          <p:nvPr/>
        </p:nvSpPr>
        <p:spPr>
          <a:xfrm>
            <a:off x="2714625" y="1995487"/>
            <a:ext cx="3902393" cy="1661993"/>
          </a:xfrm>
          <a:prstGeom prst="rect">
            <a:avLst/>
          </a:prstGeom>
          <a:noFill/>
          <a:ln>
            <a:solidFill>
              <a:schemeClr val="accent1"/>
            </a:solidFill>
          </a:ln>
        </p:spPr>
        <p:txBody>
          <a:bodyPr wrap="square" rtlCol="0">
            <a:spAutoFit/>
          </a:bodyPr>
          <a:lstStyle/>
          <a:p>
            <a:r>
              <a:rPr lang="en-GB" b="1" dirty="0">
                <a:solidFill>
                  <a:srgbClr val="FF0000"/>
                </a:solidFill>
              </a:rPr>
              <a:t>NEW TENANTS and TENANTS MOVES</a:t>
            </a:r>
          </a:p>
          <a:p>
            <a:r>
              <a:rPr lang="en-GB" sz="1400" dirty="0"/>
              <a:t>In November we welcome the following new tenants:</a:t>
            </a:r>
          </a:p>
          <a:p>
            <a:endParaRPr lang="en-GB" sz="1400" dirty="0"/>
          </a:p>
          <a:p>
            <a:r>
              <a:rPr lang="en-GB" sz="1400" dirty="0"/>
              <a:t>Marcel Media –Virtual Office </a:t>
            </a:r>
          </a:p>
          <a:p>
            <a:r>
              <a:rPr lang="en-GB" sz="1400" dirty="0"/>
              <a:t>Influential </a:t>
            </a:r>
            <a:r>
              <a:rPr lang="en-GB" sz="1400" dirty="0" err="1"/>
              <a:t>Mangement</a:t>
            </a:r>
            <a:r>
              <a:rPr lang="en-GB" sz="1400" dirty="0"/>
              <a:t>-Office 24</a:t>
            </a:r>
          </a:p>
          <a:p>
            <a:endParaRPr lang="en-GB" sz="1400" dirty="0"/>
          </a:p>
        </p:txBody>
      </p:sp>
      <p:sp>
        <p:nvSpPr>
          <p:cNvPr id="11" name="TextBox 10">
            <a:extLst>
              <a:ext uri="{FF2B5EF4-FFF2-40B4-BE49-F238E27FC236}">
                <a16:creationId xmlns:a16="http://schemas.microsoft.com/office/drawing/2014/main" id="{24E6E55C-2F21-41FD-80F6-31CA853E56F4}"/>
              </a:ext>
            </a:extLst>
          </p:cNvPr>
          <p:cNvSpPr txBox="1"/>
          <p:nvPr/>
        </p:nvSpPr>
        <p:spPr>
          <a:xfrm>
            <a:off x="2714624" y="4024538"/>
            <a:ext cx="3902393" cy="1815882"/>
          </a:xfrm>
          <a:prstGeom prst="rect">
            <a:avLst/>
          </a:prstGeom>
          <a:noFill/>
          <a:ln>
            <a:solidFill>
              <a:schemeClr val="accent1"/>
            </a:solidFill>
          </a:ln>
        </p:spPr>
        <p:txBody>
          <a:bodyPr wrap="square" rtlCol="0">
            <a:spAutoFit/>
          </a:bodyPr>
          <a:lstStyle/>
          <a:p>
            <a:r>
              <a:rPr lang="en-GB" sz="1400" b="1" dirty="0">
                <a:solidFill>
                  <a:srgbClr val="FF0000"/>
                </a:solidFill>
              </a:rPr>
              <a:t>Christmas Collection</a:t>
            </a:r>
          </a:p>
          <a:p>
            <a:r>
              <a:rPr lang="en-GB" sz="1400" dirty="0"/>
              <a:t>Chrysalis Consulting are collecting items for the homeless and the local foodbank.  They are looking for donations of Toothpaste, </a:t>
            </a:r>
            <a:r>
              <a:rPr lang="en-GB" sz="1400" dirty="0" err="1"/>
              <a:t>toothbrushes,plasters</a:t>
            </a:r>
            <a:r>
              <a:rPr lang="en-GB" sz="1400" dirty="0"/>
              <a:t>, </a:t>
            </a:r>
            <a:r>
              <a:rPr lang="en-GB" sz="1400" dirty="0" err="1"/>
              <a:t>socks,gloves,combs</a:t>
            </a:r>
            <a:r>
              <a:rPr lang="en-GB" sz="1400" dirty="0"/>
              <a:t>, dry </a:t>
            </a:r>
            <a:r>
              <a:rPr lang="en-GB" sz="1400" dirty="0" err="1"/>
              <a:t>foods,tinned</a:t>
            </a:r>
            <a:r>
              <a:rPr lang="en-GB" sz="1400" dirty="0"/>
              <a:t> foods etc. If you would like to donate any items we have some box’s to make up to put items in at reception.</a:t>
            </a:r>
          </a:p>
          <a:p>
            <a:endParaRPr lang="en-GB" sz="1400" dirty="0"/>
          </a:p>
        </p:txBody>
      </p:sp>
      <p:sp>
        <p:nvSpPr>
          <p:cNvPr id="12" name="TextBox 11">
            <a:extLst>
              <a:ext uri="{FF2B5EF4-FFF2-40B4-BE49-F238E27FC236}">
                <a16:creationId xmlns:a16="http://schemas.microsoft.com/office/drawing/2014/main" id="{663DE854-37E3-40CD-B368-2350E972C932}"/>
              </a:ext>
            </a:extLst>
          </p:cNvPr>
          <p:cNvSpPr txBox="1"/>
          <p:nvPr/>
        </p:nvSpPr>
        <p:spPr>
          <a:xfrm>
            <a:off x="315753" y="5895963"/>
            <a:ext cx="6226493" cy="4678204"/>
          </a:xfrm>
          <a:prstGeom prst="rect">
            <a:avLst/>
          </a:prstGeom>
          <a:noFill/>
          <a:ln>
            <a:solidFill>
              <a:schemeClr val="accent1"/>
            </a:solidFill>
          </a:ln>
        </p:spPr>
        <p:txBody>
          <a:bodyPr wrap="square" rtlCol="0">
            <a:spAutoFit/>
          </a:bodyPr>
          <a:lstStyle/>
          <a:p>
            <a:pPr algn="ctr"/>
            <a:r>
              <a:rPr lang="en-GB" sz="1400" b="1" dirty="0">
                <a:solidFill>
                  <a:srgbClr val="FF0000"/>
                </a:solidFill>
              </a:rPr>
              <a:t>PINNACLE HOUSE NEW CAR PARKING </a:t>
            </a:r>
          </a:p>
          <a:p>
            <a:r>
              <a:rPr lang="en-GB" sz="1200" b="1" dirty="0">
                <a:solidFill>
                  <a:srgbClr val="FF0000"/>
                </a:solidFill>
              </a:rPr>
              <a:t>As the business centre gets  busier we have always been on the lookout for more car parking spaces  to facilitate tenants, visitors &amp; external meeting room bookings. We just don’t have enough spaces on-site! </a:t>
            </a:r>
          </a:p>
          <a:p>
            <a:r>
              <a:rPr lang="en-GB" sz="1200" b="1" dirty="0">
                <a:solidFill>
                  <a:srgbClr val="FF0000"/>
                </a:solidFill>
              </a:rPr>
              <a:t>We have managed to secure an additional 42 car parking spaces across the road from Pinnacle House at the Arndale Centre which is next to We-Sell –Any –Car. These additional car parking spaces will be used for any businesses who are paying for additional car parking spaces.</a:t>
            </a:r>
          </a:p>
          <a:p>
            <a:r>
              <a:rPr lang="en-GB" sz="1200" b="1" dirty="0">
                <a:solidFill>
                  <a:srgbClr val="FF0000"/>
                </a:solidFill>
              </a:rPr>
              <a:t> We have moved 24 car parking spaces across to the Arndale Centre already which has allowed us to re-look at  the tenant car parking. </a:t>
            </a:r>
          </a:p>
          <a:p>
            <a:r>
              <a:rPr lang="en-GB" sz="1200" b="1" dirty="0">
                <a:solidFill>
                  <a:srgbClr val="FF0000"/>
                </a:solidFill>
              </a:rPr>
              <a:t> Securing these spaces will future proof the business centre and allow us to continue to grow. In October we will be re-planning the allocated tenant car parking spaces located to the right as you drive into Pinnacle House and issuing car parking stickers which will tell you which spaces your office has been  allocated for parking. The car parking to the left as you drive into Pinnacle House will be for visitor car parking </a:t>
            </a:r>
            <a:r>
              <a:rPr lang="en-GB" sz="1200" b="1" u="sng" dirty="0">
                <a:solidFill>
                  <a:srgbClr val="FF0000"/>
                </a:solidFill>
              </a:rPr>
              <a:t>only</a:t>
            </a:r>
            <a:r>
              <a:rPr lang="en-GB" sz="1200" b="1" dirty="0">
                <a:solidFill>
                  <a:srgbClr val="FF0000"/>
                </a:solidFill>
              </a:rPr>
              <a:t>. We would appreciate it if you could let any visitors know of this when then come to the centre. There will be a period of adjustment with  educating visitors to the correct place to park so please be patient and feedback any issues to us so that we can issue letters and capture repeat offenders. </a:t>
            </a:r>
          </a:p>
          <a:p>
            <a:endParaRPr lang="en-GB" b="1" dirty="0">
              <a:solidFill>
                <a:srgbClr val="FF0000"/>
              </a:solidFill>
            </a:endParaRPr>
          </a:p>
          <a:p>
            <a:r>
              <a:rPr lang="en-GB" sz="1400" dirty="0"/>
              <a:t> </a:t>
            </a:r>
          </a:p>
          <a:p>
            <a:endParaRPr lang="en-GB" sz="1400" dirty="0"/>
          </a:p>
          <a:p>
            <a:endParaRPr lang="en-GB" sz="1400" dirty="0"/>
          </a:p>
          <a:p>
            <a:endParaRPr lang="en-GB" sz="1400" dirty="0"/>
          </a:p>
          <a:p>
            <a:endParaRPr lang="en-GB" b="1" dirty="0">
              <a:solidFill>
                <a:srgbClr val="FF0000"/>
              </a:solidFill>
            </a:endParaRPr>
          </a:p>
        </p:txBody>
      </p:sp>
    </p:spTree>
    <p:extLst>
      <p:ext uri="{BB962C8B-B14F-4D97-AF65-F5344CB8AC3E}">
        <p14:creationId xmlns:p14="http://schemas.microsoft.com/office/powerpoint/2010/main" val="1433019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BB589B8-D5D4-48F1-8BE6-8B1D51B29B20}"/>
              </a:ext>
            </a:extLst>
          </p:cNvPr>
          <p:cNvPicPr/>
          <p:nvPr/>
        </p:nvPicPr>
        <p:blipFill>
          <a:blip r:embed="rId2"/>
          <a:stretch>
            <a:fillRect/>
          </a:stretch>
        </p:blipFill>
        <p:spPr bwMode="auto">
          <a:xfrm>
            <a:off x="5117783" y="252412"/>
            <a:ext cx="1499235" cy="1743075"/>
          </a:xfrm>
          <a:prstGeom prst="rect">
            <a:avLst/>
          </a:prstGeom>
          <a:noFill/>
          <a:ln>
            <a:noFill/>
          </a:ln>
        </p:spPr>
      </p:pic>
      <p:sp>
        <p:nvSpPr>
          <p:cNvPr id="5" name="Rectangle 4">
            <a:extLst>
              <a:ext uri="{FF2B5EF4-FFF2-40B4-BE49-F238E27FC236}">
                <a16:creationId xmlns:a16="http://schemas.microsoft.com/office/drawing/2014/main" id="{96AAAFDE-325D-4518-957C-F21F26266AF3}"/>
              </a:ext>
            </a:extLst>
          </p:cNvPr>
          <p:cNvSpPr/>
          <p:nvPr/>
        </p:nvSpPr>
        <p:spPr>
          <a:xfrm>
            <a:off x="390524" y="252412"/>
            <a:ext cx="4486275" cy="584775"/>
          </a:xfrm>
          <a:prstGeom prst="rect">
            <a:avLst/>
          </a:prstGeom>
        </p:spPr>
        <p:txBody>
          <a:bodyPr wrap="square">
            <a:spAutoFit/>
          </a:bodyPr>
          <a:lstStyle/>
          <a:p>
            <a:r>
              <a:rPr lang="en-GB" sz="3200" dirty="0">
                <a:solidFill>
                  <a:srgbClr val="FF0000"/>
                </a:solidFill>
              </a:rPr>
              <a:t>THE PINNACLE POST</a:t>
            </a:r>
          </a:p>
        </p:txBody>
      </p:sp>
      <p:sp>
        <p:nvSpPr>
          <p:cNvPr id="6" name="Rectangle 5">
            <a:extLst>
              <a:ext uri="{FF2B5EF4-FFF2-40B4-BE49-F238E27FC236}">
                <a16:creationId xmlns:a16="http://schemas.microsoft.com/office/drawing/2014/main" id="{E38B9BF8-7ECF-4860-BE0F-D586E6157702}"/>
              </a:ext>
            </a:extLst>
          </p:cNvPr>
          <p:cNvSpPr/>
          <p:nvPr/>
        </p:nvSpPr>
        <p:spPr>
          <a:xfrm>
            <a:off x="390524" y="985837"/>
            <a:ext cx="4486275" cy="584775"/>
          </a:xfrm>
          <a:prstGeom prst="rect">
            <a:avLst/>
          </a:prstGeom>
        </p:spPr>
        <p:txBody>
          <a:bodyPr wrap="square">
            <a:spAutoFit/>
          </a:bodyPr>
          <a:lstStyle/>
          <a:p>
            <a:r>
              <a:rPr lang="en-GB" sz="3200" dirty="0">
                <a:solidFill>
                  <a:srgbClr val="FF0000"/>
                </a:solidFill>
              </a:rPr>
              <a:t>Issue 11: November 2018</a:t>
            </a:r>
          </a:p>
        </p:txBody>
      </p:sp>
      <p:sp>
        <p:nvSpPr>
          <p:cNvPr id="10" name="TextBox 9">
            <a:extLst>
              <a:ext uri="{FF2B5EF4-FFF2-40B4-BE49-F238E27FC236}">
                <a16:creationId xmlns:a16="http://schemas.microsoft.com/office/drawing/2014/main" id="{A94EAE71-13D6-4C71-B89B-941ED66109B5}"/>
              </a:ext>
            </a:extLst>
          </p:cNvPr>
          <p:cNvSpPr txBox="1"/>
          <p:nvPr/>
        </p:nvSpPr>
        <p:spPr>
          <a:xfrm>
            <a:off x="390522" y="2484913"/>
            <a:ext cx="3902393" cy="1231106"/>
          </a:xfrm>
          <a:prstGeom prst="rect">
            <a:avLst/>
          </a:prstGeom>
          <a:noFill/>
          <a:ln>
            <a:solidFill>
              <a:schemeClr val="accent1"/>
            </a:solidFill>
          </a:ln>
        </p:spPr>
        <p:txBody>
          <a:bodyPr wrap="square" rtlCol="0">
            <a:spAutoFit/>
          </a:bodyPr>
          <a:lstStyle/>
          <a:p>
            <a:r>
              <a:rPr lang="en-GB" b="1" dirty="0">
                <a:solidFill>
                  <a:srgbClr val="FF0000"/>
                </a:solidFill>
              </a:rPr>
              <a:t>BUSINESS RATES UPDATE</a:t>
            </a:r>
          </a:p>
          <a:p>
            <a:r>
              <a:rPr lang="en-GB" sz="1400" dirty="0"/>
              <a:t>If any tenants are having issues with Business rate’s, please come and see either myself or Romaine and we can advise you as to what you need to do.</a:t>
            </a:r>
          </a:p>
        </p:txBody>
      </p:sp>
      <p:sp>
        <p:nvSpPr>
          <p:cNvPr id="12" name="TextBox 11">
            <a:extLst>
              <a:ext uri="{FF2B5EF4-FFF2-40B4-BE49-F238E27FC236}">
                <a16:creationId xmlns:a16="http://schemas.microsoft.com/office/drawing/2014/main" id="{663DE854-37E3-40CD-B368-2350E972C932}"/>
              </a:ext>
            </a:extLst>
          </p:cNvPr>
          <p:cNvSpPr txBox="1"/>
          <p:nvPr/>
        </p:nvSpPr>
        <p:spPr>
          <a:xfrm>
            <a:off x="390522" y="5870455"/>
            <a:ext cx="3902392" cy="3323987"/>
          </a:xfrm>
          <a:prstGeom prst="rect">
            <a:avLst/>
          </a:prstGeom>
          <a:noFill/>
          <a:ln>
            <a:solidFill>
              <a:schemeClr val="accent1"/>
            </a:solidFill>
          </a:ln>
        </p:spPr>
        <p:txBody>
          <a:bodyPr wrap="square" rtlCol="0">
            <a:spAutoFit/>
          </a:bodyPr>
          <a:lstStyle/>
          <a:p>
            <a:r>
              <a:rPr lang="en-GB" sz="1400" b="1" dirty="0"/>
              <a:t>Excited to be hosting this event on Thursday 29th November with Garry Crosby! I sat in on Garry’s 10 minute presentation recently and I have to admit it was brilliant and eye-opening and I for one will definitely be attending this seminar! Please let me know if you would like to attend comment or give me a call to book on Tel: 01733 857600 Garry will be talking about the following…………………….. 'How to Create Raving Fans', with a subtitle of 'Pushing Your Clients up the Ladder of Loyalty'. It'll be about 90 minutes long and a mixture of understanding the numbers in Marketing and the methods your tenants can use to create clients or customers that will rave about them.</a:t>
            </a:r>
          </a:p>
        </p:txBody>
      </p:sp>
      <p:sp>
        <p:nvSpPr>
          <p:cNvPr id="13" name="TextBox 12">
            <a:extLst>
              <a:ext uri="{FF2B5EF4-FFF2-40B4-BE49-F238E27FC236}">
                <a16:creationId xmlns:a16="http://schemas.microsoft.com/office/drawing/2014/main" id="{D3FF294B-1E13-4975-BD78-1CB93D9AAAC1}"/>
              </a:ext>
            </a:extLst>
          </p:cNvPr>
          <p:cNvSpPr txBox="1"/>
          <p:nvPr/>
        </p:nvSpPr>
        <p:spPr>
          <a:xfrm>
            <a:off x="390522" y="4097716"/>
            <a:ext cx="3902393" cy="954107"/>
          </a:xfrm>
          <a:prstGeom prst="rect">
            <a:avLst/>
          </a:prstGeom>
          <a:noFill/>
          <a:ln>
            <a:solidFill>
              <a:schemeClr val="accent1"/>
            </a:solidFill>
          </a:ln>
        </p:spPr>
        <p:txBody>
          <a:bodyPr wrap="square" rtlCol="0">
            <a:spAutoFit/>
          </a:bodyPr>
          <a:lstStyle/>
          <a:p>
            <a:r>
              <a:rPr lang="en-GB" sz="1400" b="1" dirty="0">
                <a:solidFill>
                  <a:srgbClr val="FF0000"/>
                </a:solidFill>
              </a:rPr>
              <a:t>PINNACLE HOUSE SEMINAR SHOWCASE</a:t>
            </a:r>
          </a:p>
          <a:p>
            <a:endParaRPr lang="en-GB" sz="1400" dirty="0"/>
          </a:p>
          <a:p>
            <a:r>
              <a:rPr lang="en-GB" sz="1400" dirty="0"/>
              <a:t>Watch this space for some exciting news on a showcase seminar…………………</a:t>
            </a:r>
          </a:p>
        </p:txBody>
      </p:sp>
      <p:sp>
        <p:nvSpPr>
          <p:cNvPr id="14" name="TextBox 13">
            <a:extLst>
              <a:ext uri="{FF2B5EF4-FFF2-40B4-BE49-F238E27FC236}">
                <a16:creationId xmlns:a16="http://schemas.microsoft.com/office/drawing/2014/main" id="{A1ED8762-E60A-48AB-92F2-7F9066931486}"/>
              </a:ext>
            </a:extLst>
          </p:cNvPr>
          <p:cNvSpPr txBox="1"/>
          <p:nvPr/>
        </p:nvSpPr>
        <p:spPr>
          <a:xfrm>
            <a:off x="4371975" y="2484913"/>
            <a:ext cx="2381250" cy="5909310"/>
          </a:xfrm>
          <a:prstGeom prst="rect">
            <a:avLst/>
          </a:prstGeom>
          <a:noFill/>
          <a:ln>
            <a:solidFill>
              <a:schemeClr val="accent1"/>
            </a:solidFill>
          </a:ln>
        </p:spPr>
        <p:txBody>
          <a:bodyPr wrap="square" rtlCol="0">
            <a:spAutoFit/>
          </a:bodyPr>
          <a:lstStyle/>
          <a:p>
            <a:r>
              <a:rPr lang="en-GB" sz="1600" b="1" dirty="0">
                <a:solidFill>
                  <a:srgbClr val="FF0000"/>
                </a:solidFill>
              </a:rPr>
              <a:t>PINNACLE HOUSE NEWS</a:t>
            </a:r>
          </a:p>
          <a:p>
            <a:endParaRPr lang="en-GB" sz="1400" b="1" dirty="0"/>
          </a:p>
          <a:p>
            <a:r>
              <a:rPr lang="en-GB" sz="1400" b="1" dirty="0"/>
              <a:t>Evolve Technology</a:t>
            </a:r>
          </a:p>
          <a:p>
            <a:endParaRPr lang="en-GB" sz="1200" dirty="0"/>
          </a:p>
          <a:p>
            <a:r>
              <a:rPr lang="en-GB" sz="1200" dirty="0"/>
              <a:t>30- day free IT Support, limited to Pinnacle House Tenants only. Phone and remote support.</a:t>
            </a:r>
          </a:p>
          <a:p>
            <a:endParaRPr lang="en-GB" sz="1400" dirty="0"/>
          </a:p>
          <a:p>
            <a:r>
              <a:rPr lang="en-GB" sz="1400" b="1" dirty="0" err="1"/>
              <a:t>Teqhou</a:t>
            </a:r>
            <a:endParaRPr lang="en-GB" sz="1400" b="1" dirty="0"/>
          </a:p>
          <a:p>
            <a:endParaRPr lang="en-GB" sz="1200" dirty="0"/>
          </a:p>
          <a:p>
            <a:r>
              <a:rPr lang="en-GB" sz="1200" dirty="0"/>
              <a:t>Whether you need your printer’s set-up or a whole new system built for you, </a:t>
            </a:r>
            <a:r>
              <a:rPr lang="en-GB" sz="1200" dirty="0" err="1"/>
              <a:t>Teqhou</a:t>
            </a:r>
            <a:r>
              <a:rPr lang="en-GB" sz="1200" dirty="0"/>
              <a:t> can assist with help and support. From just £13 a month you can have 8 hours of flexible support to be used however and whenever you want. Support time is available Monday-Friday 10am-4pm. </a:t>
            </a:r>
          </a:p>
          <a:p>
            <a:r>
              <a:rPr lang="en-GB" sz="1200" dirty="0"/>
              <a:t>Email rebecca.grimwood@teqhou.com for more information</a:t>
            </a:r>
          </a:p>
          <a:p>
            <a:endParaRPr lang="en-GB" sz="1400" dirty="0"/>
          </a:p>
          <a:p>
            <a:r>
              <a:rPr lang="en-GB" sz="1400" b="1" dirty="0"/>
              <a:t>Olive Print &amp; Graphics</a:t>
            </a:r>
            <a:r>
              <a:rPr lang="en-GB" sz="1400" dirty="0"/>
              <a:t> </a:t>
            </a:r>
          </a:p>
          <a:p>
            <a:endParaRPr lang="en-GB" sz="1400" dirty="0"/>
          </a:p>
          <a:p>
            <a:r>
              <a:rPr lang="en-GB" sz="1200" dirty="0"/>
              <a:t>800mm Roller- Banner £35 + VAT, offer limited to Pinnacle House Tenants only.</a:t>
            </a:r>
          </a:p>
          <a:p>
            <a:endParaRPr lang="en-GB" sz="1200" dirty="0"/>
          </a:p>
          <a:p>
            <a:endParaRPr lang="en-GB" sz="1200" dirty="0"/>
          </a:p>
        </p:txBody>
      </p:sp>
    </p:spTree>
    <p:extLst>
      <p:ext uri="{BB962C8B-B14F-4D97-AF65-F5344CB8AC3E}">
        <p14:creationId xmlns:p14="http://schemas.microsoft.com/office/powerpoint/2010/main" val="4267465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BB589B8-D5D4-48F1-8BE6-8B1D51B29B20}"/>
              </a:ext>
            </a:extLst>
          </p:cNvPr>
          <p:cNvPicPr/>
          <p:nvPr/>
        </p:nvPicPr>
        <p:blipFill>
          <a:blip r:embed="rId2"/>
          <a:stretch>
            <a:fillRect/>
          </a:stretch>
        </p:blipFill>
        <p:spPr bwMode="auto">
          <a:xfrm>
            <a:off x="5117783" y="252412"/>
            <a:ext cx="1499235" cy="1743075"/>
          </a:xfrm>
          <a:prstGeom prst="rect">
            <a:avLst/>
          </a:prstGeom>
          <a:noFill/>
          <a:ln>
            <a:noFill/>
          </a:ln>
        </p:spPr>
      </p:pic>
      <p:sp>
        <p:nvSpPr>
          <p:cNvPr id="5" name="Rectangle 4">
            <a:extLst>
              <a:ext uri="{FF2B5EF4-FFF2-40B4-BE49-F238E27FC236}">
                <a16:creationId xmlns:a16="http://schemas.microsoft.com/office/drawing/2014/main" id="{96AAAFDE-325D-4518-957C-F21F26266AF3}"/>
              </a:ext>
            </a:extLst>
          </p:cNvPr>
          <p:cNvSpPr/>
          <p:nvPr/>
        </p:nvSpPr>
        <p:spPr>
          <a:xfrm>
            <a:off x="390524" y="252412"/>
            <a:ext cx="4486275" cy="584775"/>
          </a:xfrm>
          <a:prstGeom prst="rect">
            <a:avLst/>
          </a:prstGeom>
        </p:spPr>
        <p:txBody>
          <a:bodyPr wrap="square">
            <a:spAutoFit/>
          </a:bodyPr>
          <a:lstStyle/>
          <a:p>
            <a:r>
              <a:rPr lang="en-GB" sz="3200" dirty="0">
                <a:solidFill>
                  <a:srgbClr val="FF0000"/>
                </a:solidFill>
              </a:rPr>
              <a:t>THE PINNACLE POST</a:t>
            </a:r>
          </a:p>
        </p:txBody>
      </p:sp>
      <p:sp>
        <p:nvSpPr>
          <p:cNvPr id="6" name="Rectangle 5">
            <a:extLst>
              <a:ext uri="{FF2B5EF4-FFF2-40B4-BE49-F238E27FC236}">
                <a16:creationId xmlns:a16="http://schemas.microsoft.com/office/drawing/2014/main" id="{E38B9BF8-7ECF-4860-BE0F-D586E6157702}"/>
              </a:ext>
            </a:extLst>
          </p:cNvPr>
          <p:cNvSpPr/>
          <p:nvPr/>
        </p:nvSpPr>
        <p:spPr>
          <a:xfrm>
            <a:off x="390524" y="985837"/>
            <a:ext cx="4486275" cy="584775"/>
          </a:xfrm>
          <a:prstGeom prst="rect">
            <a:avLst/>
          </a:prstGeom>
        </p:spPr>
        <p:txBody>
          <a:bodyPr wrap="square">
            <a:spAutoFit/>
          </a:bodyPr>
          <a:lstStyle/>
          <a:p>
            <a:r>
              <a:rPr lang="en-GB" sz="3200" dirty="0">
                <a:solidFill>
                  <a:srgbClr val="FF0000"/>
                </a:solidFill>
              </a:rPr>
              <a:t>Issue 1 November 2018</a:t>
            </a:r>
          </a:p>
        </p:txBody>
      </p:sp>
      <p:sp>
        <p:nvSpPr>
          <p:cNvPr id="10" name="TextBox 9">
            <a:extLst>
              <a:ext uri="{FF2B5EF4-FFF2-40B4-BE49-F238E27FC236}">
                <a16:creationId xmlns:a16="http://schemas.microsoft.com/office/drawing/2014/main" id="{A94EAE71-13D6-4C71-B89B-941ED66109B5}"/>
              </a:ext>
            </a:extLst>
          </p:cNvPr>
          <p:cNvSpPr txBox="1"/>
          <p:nvPr/>
        </p:nvSpPr>
        <p:spPr>
          <a:xfrm>
            <a:off x="390524" y="2010470"/>
            <a:ext cx="6226494" cy="6217087"/>
          </a:xfrm>
          <a:prstGeom prst="rect">
            <a:avLst/>
          </a:prstGeom>
          <a:noFill/>
          <a:ln>
            <a:solidFill>
              <a:schemeClr val="accent1"/>
            </a:solidFill>
          </a:ln>
        </p:spPr>
        <p:txBody>
          <a:bodyPr wrap="square" rtlCol="0">
            <a:spAutoFit/>
          </a:bodyPr>
          <a:lstStyle/>
          <a:p>
            <a:r>
              <a:rPr lang="en-GB" sz="2800" b="1" dirty="0">
                <a:solidFill>
                  <a:srgbClr val="FF0000"/>
                </a:solidFill>
              </a:rPr>
              <a:t>Christmas Quiz</a:t>
            </a:r>
          </a:p>
          <a:p>
            <a:r>
              <a:rPr lang="en-GB" dirty="0"/>
              <a:t>We thought this year it might be good fun to have a Christmas Quiz at Pinnacle House on Monday 10</a:t>
            </a:r>
            <a:r>
              <a:rPr lang="en-GB" baseline="30000" dirty="0"/>
              <a:t>th</a:t>
            </a:r>
            <a:r>
              <a:rPr lang="en-GB" dirty="0"/>
              <a:t> December from 6pm-8pm! We are looking for teams of 4-6 which can be made up from your own office or you can team up with another office in the building! </a:t>
            </a:r>
          </a:p>
          <a:p>
            <a:r>
              <a:rPr lang="en-GB" dirty="0"/>
              <a:t> </a:t>
            </a:r>
          </a:p>
          <a:p>
            <a:r>
              <a:rPr lang="en-GB" dirty="0"/>
              <a:t>Christmas jumpers will be optional! 😊 The cost will be £5 per person and there will be Mulled Wine, Mince Pies for everyone attending!</a:t>
            </a:r>
          </a:p>
          <a:p>
            <a:r>
              <a:rPr lang="en-GB" dirty="0"/>
              <a:t> </a:t>
            </a:r>
          </a:p>
          <a:p>
            <a:r>
              <a:rPr lang="en-GB" dirty="0"/>
              <a:t>We will also be having a raffle on the evening with some great prizes!</a:t>
            </a:r>
          </a:p>
          <a:p>
            <a:r>
              <a:rPr lang="en-GB" dirty="0"/>
              <a:t> </a:t>
            </a:r>
          </a:p>
          <a:p>
            <a:r>
              <a:rPr lang="en-GB" dirty="0"/>
              <a:t>Everything we raise on the night will be donated to a local charity,  we are happy to take any suggestions from you regarding any charities.</a:t>
            </a:r>
          </a:p>
          <a:p>
            <a:r>
              <a:rPr lang="en-GB" dirty="0"/>
              <a:t> </a:t>
            </a:r>
          </a:p>
          <a:p>
            <a:r>
              <a:rPr lang="en-GB" dirty="0"/>
              <a:t>Please reply to this email letting us know if you want to attend or let me or Romaine know!</a:t>
            </a:r>
          </a:p>
          <a:p>
            <a:endParaRPr lang="en-GB" sz="1400" dirty="0"/>
          </a:p>
          <a:p>
            <a:pPr algn="ctr"/>
            <a:endParaRPr lang="en-GB" sz="1400" dirty="0"/>
          </a:p>
        </p:txBody>
      </p:sp>
      <p:sp>
        <p:nvSpPr>
          <p:cNvPr id="9" name="TextBox 8">
            <a:extLst>
              <a:ext uri="{FF2B5EF4-FFF2-40B4-BE49-F238E27FC236}">
                <a16:creationId xmlns:a16="http://schemas.microsoft.com/office/drawing/2014/main" id="{F32D0D6C-D6FE-42B9-82A3-8E2858589366}"/>
              </a:ext>
            </a:extLst>
          </p:cNvPr>
          <p:cNvSpPr txBox="1"/>
          <p:nvPr/>
        </p:nvSpPr>
        <p:spPr>
          <a:xfrm>
            <a:off x="390524" y="7554181"/>
            <a:ext cx="6226493" cy="861774"/>
          </a:xfrm>
          <a:prstGeom prst="rect">
            <a:avLst/>
          </a:prstGeom>
          <a:noFill/>
          <a:ln>
            <a:solidFill>
              <a:schemeClr val="accent1"/>
            </a:solidFill>
          </a:ln>
        </p:spPr>
        <p:txBody>
          <a:bodyPr wrap="square" rtlCol="0">
            <a:spAutoFit/>
          </a:bodyPr>
          <a:lstStyle/>
          <a:p>
            <a:pPr algn="ctr"/>
            <a:r>
              <a:rPr lang="en-GB" b="1" dirty="0">
                <a:solidFill>
                  <a:srgbClr val="FF0000"/>
                </a:solidFill>
              </a:rPr>
              <a:t>Have a great month!</a:t>
            </a:r>
          </a:p>
          <a:p>
            <a:pPr algn="ctr"/>
            <a:endParaRPr lang="en-GB" sz="1400" b="1" dirty="0">
              <a:solidFill>
                <a:srgbClr val="FF0000"/>
              </a:solidFill>
            </a:endParaRPr>
          </a:p>
          <a:p>
            <a:pPr algn="ctr"/>
            <a:r>
              <a:rPr lang="en-GB" b="1" dirty="0">
                <a:solidFill>
                  <a:srgbClr val="FF0000"/>
                </a:solidFill>
                <a:latin typeface="Felt Tip" panose="02000506090000090003" pitchFamily="2" charset="0"/>
              </a:rPr>
              <a:t>Paul and Romaine</a:t>
            </a:r>
            <a:endParaRPr lang="en-GB" dirty="0">
              <a:latin typeface="Felt Tip" panose="02000506090000090003" pitchFamily="2" charset="0"/>
            </a:endParaRPr>
          </a:p>
        </p:txBody>
      </p:sp>
    </p:spTree>
    <p:extLst>
      <p:ext uri="{BB962C8B-B14F-4D97-AF65-F5344CB8AC3E}">
        <p14:creationId xmlns:p14="http://schemas.microsoft.com/office/powerpoint/2010/main" val="311271061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236</TotalTime>
  <Words>710</Words>
  <Application>Microsoft Office PowerPoint</Application>
  <PresentationFormat>Letter Paper (8.5x11 in)</PresentationFormat>
  <Paragraphs>67</Paragraphs>
  <Slides>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Calibri</vt:lpstr>
      <vt:lpstr>Calibri Light</vt:lpstr>
      <vt:lpstr>Felt Tip</vt:lpstr>
      <vt:lpstr>Georgia</vt:lpstr>
      <vt:lpstr>Times New Roman</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Fearnhead</dc:creator>
  <cp:lastModifiedBy>Paul Smith</cp:lastModifiedBy>
  <cp:revision>25</cp:revision>
  <cp:lastPrinted>2018-11-12T10:40:00Z</cp:lastPrinted>
  <dcterms:created xsi:type="dcterms:W3CDTF">2018-06-01T18:18:41Z</dcterms:created>
  <dcterms:modified xsi:type="dcterms:W3CDTF">2018-11-12T10:40:26Z</dcterms:modified>
</cp:coreProperties>
</file>